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5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7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05" r:id="rId4"/>
    <p:sldMasterId id="2147483760" r:id="rId5"/>
    <p:sldMasterId id="2147483757" r:id="rId6"/>
    <p:sldMasterId id="2147483767" r:id="rId7"/>
    <p:sldMasterId id="2147483764" r:id="rId8"/>
    <p:sldMasterId id="2147483731" r:id="rId9"/>
    <p:sldMasterId id="2147483758" r:id="rId10"/>
    <p:sldMasterId id="2147483795" r:id="rId11"/>
  </p:sldMasterIdLst>
  <p:notesMasterIdLst>
    <p:notesMasterId r:id="rId30"/>
  </p:notesMasterIdLst>
  <p:sldIdLst>
    <p:sldId id="2147472798" r:id="rId12"/>
    <p:sldId id="332" r:id="rId13"/>
    <p:sldId id="2147472799" r:id="rId14"/>
    <p:sldId id="2147472800" r:id="rId15"/>
    <p:sldId id="2147472762" r:id="rId16"/>
    <p:sldId id="334" r:id="rId17"/>
    <p:sldId id="288" r:id="rId18"/>
    <p:sldId id="2147472795" r:id="rId19"/>
    <p:sldId id="2147472801" r:id="rId20"/>
    <p:sldId id="2147472761" r:id="rId21"/>
    <p:sldId id="2147472760" r:id="rId22"/>
    <p:sldId id="2147472743" r:id="rId23"/>
    <p:sldId id="2147472745" r:id="rId24"/>
    <p:sldId id="263" r:id="rId25"/>
    <p:sldId id="2147472773" r:id="rId26"/>
    <p:sldId id="2147472796" r:id="rId27"/>
    <p:sldId id="2147472774" r:id="rId28"/>
    <p:sldId id="2147472756" r:id="rId29"/>
  </p:sldIdLst>
  <p:sldSz cx="12192000" cy="6858000"/>
  <p:notesSz cx="6858000" cy="9144000"/>
  <p:embeddedFontLst>
    <p:embeddedFont>
      <p:font typeface="Daytona Condensed Light" panose="020F0302020204030204" pitchFamily="34" charset="0"/>
      <p:regular r:id="rId31"/>
    </p:embeddedFont>
    <p:embeddedFont>
      <p:font typeface="Pfizer Diatype" panose="020B0504040202060203" pitchFamily="34" charset="77"/>
      <p:regular r:id="rId32"/>
      <p:bold r:id="rId33"/>
      <p:italic r:id="rId34"/>
      <p:boldItalic r:id="rId35"/>
    </p:embeddedFont>
    <p:embeddedFont>
      <p:font typeface="Pfizer Diatype Office" panose="020B0504040202060203" pitchFamily="34" charset="77"/>
      <p:regular r:id="rId36"/>
      <p:bold r:id="rId37"/>
      <p:italic r:id="rId38"/>
      <p:boldItalic r:id="rId39"/>
    </p:embeddedFont>
    <p:embeddedFont>
      <p:font typeface="Pfizer Diatype Office Light" panose="020B0404040202060203" pitchFamily="34" charset="77"/>
      <p:regular r:id="rId40"/>
      <p:bold r:id="rId41"/>
      <p:italic r:id="rId42"/>
      <p:boldItalic r:id="rId43"/>
    </p:embeddedFont>
    <p:embeddedFont>
      <p:font typeface="Pfizer Tomorrow" panose="02010503040201060303" pitchFamily="2" charset="77"/>
      <p:regular r:id="rId44"/>
      <p:bold r:id="rId45"/>
      <p:italic r:id="rId46"/>
      <p:boldItalic r:id="rId47"/>
    </p:embeddedFont>
    <p:embeddedFont>
      <p:font typeface="Posterama" panose="020B0504020200020000" pitchFamily="34" charset="0"/>
      <p:regular r:id="rId48"/>
      <p:bold r:id="rId49"/>
      <p:italic r:id="rId50"/>
      <p:boldItalic r:id="rId51"/>
    </p:embeddedFont>
  </p:embeddedFontLst>
  <p:defaultTextStyle>
    <a:defPPr>
      <a:defRPr lang="en-US"/>
    </a:defPPr>
    <a:lvl1pPr marL="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22852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457041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68556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91408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142599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137112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159964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1828160" algn="l" defTabSz="22852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173BE28-8D19-F2FE-088D-6A4540B1309E}" name="Ariel Wakasa Gonzalez" initials="AW" userId="S::ariwakas@publicisgroupe.net::3c873ce8-fe15-42dd-abd1-2e919fcc12d3" providerId="AD"/>
  <p188:author id="{1CE01740-2ADB-2B03-9766-DB977A3F8064}" name="Nicolas Palacio" initials="" userId="S::nictruji@publicisgroupe.net::6b9c81d5-eefc-4f77-94c0-9794592403f1" providerId="AD"/>
  <p188:author id="{186C9C92-2E87-B9DD-9740-78D5A8E7E5C0}" name="Lora Lukin" initials="" userId="S::lorlukin@publicisgroupe.net::0bfd6fb1-7171-4261-ade9-d004004e160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8BFF"/>
    <a:srgbClr val="189988"/>
    <a:srgbClr val="AD88FE"/>
    <a:srgbClr val="0000CA"/>
    <a:srgbClr val="02005E"/>
    <a:srgbClr val="BDE7FF"/>
    <a:srgbClr val="0098FF"/>
    <a:srgbClr val="179A89"/>
    <a:srgbClr val="0095FF"/>
    <a:srgbClr val="2031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7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26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font" Target="fonts/font9.fntdata"/><Relationship Id="rId21" Type="http://schemas.openxmlformats.org/officeDocument/2006/relationships/slide" Target="slides/slide1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9" Type="http://schemas.openxmlformats.org/officeDocument/2006/relationships/slide" Target="slides/slide18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56" Type="http://schemas.microsoft.com/office/2018/10/relationships/authors" Target="authors.xml"/><Relationship Id="rId8" Type="http://schemas.openxmlformats.org/officeDocument/2006/relationships/slideMaster" Target="slideMasters/slideMaster5.xml"/><Relationship Id="rId51" Type="http://schemas.openxmlformats.org/officeDocument/2006/relationships/font" Target="fonts/font21.fntdata"/><Relationship Id="rId3" Type="http://schemas.openxmlformats.org/officeDocument/2006/relationships/customXml" Target="../customXml/item3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9.xml"/><Relationship Id="rId41" Type="http://schemas.openxmlformats.org/officeDocument/2006/relationships/font" Target="fonts/font11.fntdata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4282406141505442"/>
          <c:y val="0.515847797739938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rgbClr val="0000CA"/>
              </a:solidFill>
              <a:latin typeface="Pfizer Tomorrow" panose="02010503040201060303" pitchFamily="2" charset="77"/>
              <a:ea typeface="+mn-ea"/>
              <a:cs typeface="+mn-cs"/>
            </a:defRPr>
          </a:pPr>
          <a:endParaRPr lang="en-CR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 80%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A87-F14A-9EB8-1D6688CE6AF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A87-F14A-9EB8-1D6688CE6AF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A87-F14A-9EB8-1D6688CE6AF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A87-F14A-9EB8-1D6688CE6AF1}"/>
              </c:ext>
            </c:extLst>
          </c:dPt>
          <c:cat>
            <c:strRef>
              <c:f>Sheet1!$A$2:$A$5</c:f>
              <c:strCache>
                <c:ptCount val="4"/>
                <c:pt idx="0">
                  <c:v>Text</c:v>
                </c:pt>
                <c:pt idx="1">
                  <c:v>Text</c:v>
                </c:pt>
                <c:pt idx="2">
                  <c:v>Text</c:v>
                </c:pt>
                <c:pt idx="3">
                  <c:v>Text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0A-F446-BB14-776BAE807A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696438555572774"/>
          <c:y val="0.4176788970259821"/>
          <c:w val="0.1705477482840716"/>
          <c:h val="0.3631557739556226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rgbClr val="0000CA"/>
                </a:solidFill>
                <a:latin typeface="Pfizer Tomorrow" panose="02010503040201060303" pitchFamily="2" charset="77"/>
                <a:ea typeface="+mn-ea"/>
                <a:cs typeface="+mn-cs"/>
              </a:defRPr>
            </a:pPr>
            <a:r>
              <a:rPr lang="en-US" sz="2400"/>
              <a:t>Data 70%</a:t>
            </a:r>
          </a:p>
        </c:rich>
      </c:tx>
      <c:layout>
        <c:manualLayout>
          <c:xMode val="edge"/>
          <c:yMode val="edge"/>
          <c:x val="0.24956701728267378"/>
          <c:y val="0.515847797739938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rgbClr val="0000CA"/>
              </a:solidFill>
              <a:latin typeface="Pfizer Tomorrow" panose="02010503040201060303" pitchFamily="2" charset="77"/>
              <a:ea typeface="+mn-ea"/>
              <a:cs typeface="+mn-cs"/>
            </a:defRPr>
          </a:pPr>
          <a:endParaRPr lang="en-CR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 70%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6CD-5246-A543-4A9494D10DA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6CD-5246-A543-4A9494D10DA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6CD-5246-A543-4A9494D10DA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6CD-5246-A543-4A9494D10DA5}"/>
              </c:ext>
            </c:extLst>
          </c:dPt>
          <c:cat>
            <c:strRef>
              <c:f>Sheet1!$A$2:$A$5</c:f>
              <c:strCache>
                <c:ptCount val="3"/>
                <c:pt idx="0">
                  <c:v>Text</c:v>
                </c:pt>
                <c:pt idx="1">
                  <c:v>Text</c:v>
                </c:pt>
                <c:pt idx="2">
                  <c:v>Text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0A-F446-BB14-776BAE807A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696438555572774"/>
          <c:y val="0.4176788970259821"/>
          <c:w val="0.1705477482840716"/>
          <c:h val="0.3631557739556226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rgbClr val="0000CA"/>
                </a:solidFill>
                <a:latin typeface="Pfizer Tomorrow" panose="02010503040201060303" pitchFamily="2" charset="77"/>
                <a:ea typeface="+mn-ea"/>
                <a:cs typeface="+mn-cs"/>
              </a:defRPr>
            </a:pPr>
            <a:r>
              <a:rPr lang="en-US" sz="2400"/>
              <a:t>Data 80%</a:t>
            </a:r>
          </a:p>
        </c:rich>
      </c:tx>
      <c:layout>
        <c:manualLayout>
          <c:xMode val="edge"/>
          <c:yMode val="edge"/>
          <c:x val="0.26136719005100756"/>
          <c:y val="0.515847797739938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rgbClr val="0000CA"/>
              </a:solidFill>
              <a:latin typeface="Pfizer Tomorrow" panose="02010503040201060303" pitchFamily="2" charset="77"/>
              <a:ea typeface="+mn-ea"/>
              <a:cs typeface="+mn-cs"/>
            </a:defRPr>
          </a:pPr>
          <a:endParaRPr lang="en-CR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 40%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D72-E54A-9E56-11F24759AE6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D72-E54A-9E56-11F24759AE6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D72-E54A-9E56-11F24759AE6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D72-E54A-9E56-11F24759AE6A}"/>
              </c:ext>
            </c:extLst>
          </c:dPt>
          <c:cat>
            <c:strRef>
              <c:f>Sheet1!$A$2:$A$5</c:f>
              <c:strCache>
                <c:ptCount val="2"/>
                <c:pt idx="0">
                  <c:v>Text</c:v>
                </c:pt>
                <c:pt idx="1">
                  <c:v>Text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D72-E54A-9E56-11F24759AE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696438555572774"/>
          <c:y val="0.4176788970259821"/>
          <c:w val="0.1705477482840716"/>
          <c:h val="0.3631557739556226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98F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83A-264C-B9D7-B20C79D734E0}"/>
              </c:ext>
            </c:extLst>
          </c:dPt>
          <c:dPt>
            <c:idx val="1"/>
            <c:bubble3D val="0"/>
            <c:spPr>
              <a:solidFill>
                <a:srgbClr val="189988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83A-264C-B9D7-B20C79D734E0}"/>
              </c:ext>
            </c:extLst>
          </c:dPt>
          <c:dPt>
            <c:idx val="2"/>
            <c:bubble3D val="0"/>
            <c:spPr>
              <a:solidFill>
                <a:srgbClr val="02005E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83A-264C-B9D7-B20C79D734E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6AF-CF46-8891-74AD4FF54E6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Pfizer Diatype" panose="020B0504040202060203" pitchFamily="34" charset="77"/>
                    <a:ea typeface="+mn-ea"/>
                    <a:cs typeface="+mn-cs"/>
                  </a:defRPr>
                </a:pPr>
                <a:endParaRPr lang="en-C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0.62</c:v>
                </c:pt>
                <c:pt idx="1">
                  <c:v>0.32</c:v>
                </c:pt>
                <c:pt idx="2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3A-264C-B9D7-B20C79D734E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Pfizer Diatype" panose="020B0504040202060203" pitchFamily="34" charset="77"/>
              <a:ea typeface="+mn-ea"/>
              <a:cs typeface="+mn-cs"/>
            </a:defRPr>
          </a:pPr>
          <a:endParaRPr lang="en-C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eg>
</file>

<file path=ppt/media/image17.jpeg>
</file>

<file path=ppt/media/image18.JPG>
</file>

<file path=ppt/media/image19.JPG>
</file>

<file path=ppt/media/image20.png>
</file>

<file path=ppt/media/image21.jpeg>
</file>

<file path=ppt/media/image22.png>
</file>

<file path=ppt/media/image23.png>
</file>

<file path=ppt/media/image3.png>
</file>

<file path=ppt/media/image4.png>
</file>

<file path=ppt/media/image5.png>
</file>

<file path=ppt/media/image6.jfi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Pfizer Diatype Office" panose="020B0504040202060203" pitchFamily="34" charset="77"/>
              </a:defRPr>
            </a:lvl1pPr>
          </a:lstStyle>
          <a:p>
            <a:fld id="{C49B1140-0205-FC4B-8969-D21916B4B80D}" type="datetimeFigureOut">
              <a:rPr lang="en-US" smtClean="0"/>
              <a:pPr/>
              <a:t>12/16/24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Pfizer Diatype Office" panose="020B0504040202060203" pitchFamily="34" charset="77"/>
              </a:defRPr>
            </a:lvl1pPr>
          </a:lstStyle>
          <a:p>
            <a:fld id="{A66EB0F6-0CBB-6A4E-B00F-31FF6D66F0D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777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1pPr>
    <a:lvl2pPr marL="456928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2pPr>
    <a:lvl3pPr marL="913852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3pPr>
    <a:lvl4pPr marL="1370776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4pPr>
    <a:lvl5pPr marL="1827704" algn="l" defTabSz="913852" rtl="0" eaLnBrk="1" latinLnBrk="0" hangingPunct="1">
      <a:defRPr sz="1200" b="0" i="0" kern="1200">
        <a:solidFill>
          <a:schemeClr val="tx1"/>
        </a:solidFill>
        <a:latin typeface="Pfizer Diatype Office" panose="020B0504040202060203" pitchFamily="34" charset="77"/>
        <a:ea typeface="+mn-ea"/>
        <a:cs typeface="+mn-cs"/>
      </a:defRPr>
    </a:lvl5pPr>
    <a:lvl6pPr marL="2284628" algn="l" defTabSz="9138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553" algn="l" defTabSz="9138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480" algn="l" defTabSz="9138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407" algn="l" defTabSz="91385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D884F4-659B-441F-45EE-F923C221E5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982" y="5762143"/>
            <a:ext cx="1443897" cy="589314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4B97BE01-F0D5-3584-357C-76DC10137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8"/>
            <a:ext cx="9186800" cy="243656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3688C328-0B4B-58D0-9900-6682D7CF32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097" y="3226917"/>
            <a:ext cx="4871840" cy="1349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431BDA7-408E-5430-44C0-841A25EDBB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25179" y="5953479"/>
            <a:ext cx="4871840" cy="42207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lang="en-US" sz="20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Date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A75169-BD02-C8C2-7994-26CD0B402F72}"/>
              </a:ext>
            </a:extLst>
          </p:cNvPr>
          <p:cNvSpPr txBox="1"/>
          <p:nvPr userDrawn="1"/>
        </p:nvSpPr>
        <p:spPr>
          <a:xfrm>
            <a:off x="932122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387771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35694" y="648609"/>
            <a:ext cx="7645992" cy="4480719"/>
          </a:xfrm>
          <a:prstGeom prst="rect">
            <a:avLst/>
          </a:prstGeom>
        </p:spPr>
        <p:txBody>
          <a:bodyPr numCol="2" spcCol="914400"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ED763F9-86FB-50D0-2494-390619CE8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0157" y="1043047"/>
            <a:ext cx="315474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25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b="0" kern="1200" spc="-25" dirty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1990650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46232" y="648609"/>
            <a:ext cx="7734771" cy="5523591"/>
          </a:xfrm>
          <a:prstGeom prst="rect">
            <a:avLst/>
          </a:prstGeom>
        </p:spPr>
        <p:txBody>
          <a:bodyPr numCol="3" spcCol="914400"/>
          <a:lstStyle>
            <a:lvl1pPr marL="0" indent="0">
              <a:buNone/>
              <a:defRPr lang="en-US" sz="165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5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65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65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5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ED763F9-86FB-50D0-2494-390619CE8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0157" y="1043047"/>
            <a:ext cx="315474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25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b="0" kern="1200" spc="-25" dirty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2518285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35694" y="648609"/>
            <a:ext cx="7645992" cy="4480719"/>
          </a:xfrm>
          <a:prstGeom prst="rect">
            <a:avLst/>
          </a:prstGeom>
        </p:spPr>
        <p:txBody>
          <a:bodyPr numCol="2" spcCol="914400"/>
          <a:lstStyle>
            <a:lvl1pPr marL="285679" indent="-285679">
              <a:buFont typeface="Arial" panose="020B0604020202020204" pitchFamily="34" charset="0"/>
              <a:buChar char="•"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ED763F9-86FB-50D0-2494-390619CE8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0157" y="1043047"/>
            <a:ext cx="315474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25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b="0" kern="1200" spc="-25" dirty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2779876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9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1344759"/>
            <a:ext cx="3427224" cy="44807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6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15339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9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1344759"/>
            <a:ext cx="3427224" cy="44807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6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82FA4958-90B2-CE63-F910-55E115CEFBF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307116" y="685800"/>
            <a:ext cx="6274570" cy="54864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25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9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82FA4958-90B2-CE63-F910-55E115CEFBF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68651" y="2156614"/>
            <a:ext cx="3626641" cy="318482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B8DC1310-20A2-AB9D-049B-21570496E61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1344759"/>
            <a:ext cx="8149871" cy="553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hart Placeholder 2">
            <a:extLst>
              <a:ext uri="{FF2B5EF4-FFF2-40B4-BE49-F238E27FC236}">
                <a16:creationId xmlns:a16="http://schemas.microsoft.com/office/drawing/2014/main" id="{2FB050F9-8DD3-9C2C-8D80-574DD369AE2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4285636" y="2156614"/>
            <a:ext cx="3626641" cy="318482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10" name="Chart Placeholder 2">
            <a:extLst>
              <a:ext uri="{FF2B5EF4-FFF2-40B4-BE49-F238E27FC236}">
                <a16:creationId xmlns:a16="http://schemas.microsoft.com/office/drawing/2014/main" id="{097125FD-7E79-12F7-B732-3F97A29C6978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8002622" y="2156614"/>
            <a:ext cx="3626641" cy="318482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7232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6D53EA6-91B3-B6ED-269F-9F9A5A4F1543}"/>
              </a:ext>
            </a:extLst>
          </p:cNvPr>
          <p:cNvSpPr/>
          <p:nvPr userDrawn="1"/>
        </p:nvSpPr>
        <p:spPr>
          <a:xfrm>
            <a:off x="614625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1B32C02-7C77-7641-02DF-7E6E84F87948}"/>
              </a:ext>
            </a:extLst>
          </p:cNvPr>
          <p:cNvSpPr/>
          <p:nvPr userDrawn="1"/>
        </p:nvSpPr>
        <p:spPr>
          <a:xfrm>
            <a:off x="2829544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8C8A16A-A534-05DF-3089-5C0A4D509288}"/>
              </a:ext>
            </a:extLst>
          </p:cNvPr>
          <p:cNvSpPr/>
          <p:nvPr userDrawn="1"/>
        </p:nvSpPr>
        <p:spPr>
          <a:xfrm>
            <a:off x="5044464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794F59B-16FF-911B-E2AB-49612831AA11}"/>
              </a:ext>
            </a:extLst>
          </p:cNvPr>
          <p:cNvSpPr/>
          <p:nvPr userDrawn="1"/>
        </p:nvSpPr>
        <p:spPr>
          <a:xfrm>
            <a:off x="7259383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736257E-1703-F446-10FD-DAFEF9C1731B}"/>
              </a:ext>
            </a:extLst>
          </p:cNvPr>
          <p:cNvSpPr/>
          <p:nvPr userDrawn="1"/>
        </p:nvSpPr>
        <p:spPr>
          <a:xfrm>
            <a:off x="9503557" y="1600200"/>
            <a:ext cx="2098535" cy="4125650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4B7B1E0D-05DE-3D0D-5A58-B0B08AEB1871}"/>
              </a:ext>
            </a:extLst>
          </p:cNvPr>
          <p:cNvSpPr txBox="1">
            <a:spLocks/>
          </p:cNvSpPr>
          <p:nvPr userDrawn="1"/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6443CB24-4334-C4FC-0E67-D4AB22912F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9412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E233FC7-23FB-E54C-3249-87FD6EF44B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0909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046C3915-7EEC-AD61-84D9-B0F21A7F40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0909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D40CC42D-F686-6BA3-A384-D2A6387FA19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72816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F70248A-4A7B-C4B1-ACCB-81D7DCC6F9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64312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80DEA8E-0513-6F8C-C393-B7D0A7DE5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64312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79177C4-8512-A58C-3DE9-B16551A6186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1619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930330C-ED1C-802D-3794-40CE6FC347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83116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24F8970-84F0-E252-CC21-1F64457C70B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16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ACC2CFC-DBD1-C32A-5CB2-E5180FC39D4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10423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2850F291-294B-E107-27A4-98BE3833FD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01920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DA3ECA4A-7DD2-790F-B38D-EA2D4F7C50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01920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F6529C93-D17D-2B51-5BC5-B297908CB1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1527" y="1750817"/>
            <a:ext cx="1837755" cy="1618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330945C6-4CB1-E470-5372-945DFC073A7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643023" y="1912657"/>
            <a:ext cx="1837755" cy="305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D89B8D6B-2541-4E16-68F8-E5888BD3507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43023" y="2436467"/>
            <a:ext cx="1837755" cy="28213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2636273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C05D17C-DEAE-7724-2AC9-1A63A290B510}"/>
              </a:ext>
            </a:extLst>
          </p:cNvPr>
          <p:cNvGrpSpPr/>
          <p:nvPr userDrawn="1"/>
        </p:nvGrpSpPr>
        <p:grpSpPr>
          <a:xfrm>
            <a:off x="606004" y="1501332"/>
            <a:ext cx="2610938" cy="4283242"/>
            <a:chOff x="1212167" y="7796463"/>
            <a:chExt cx="4206238" cy="8566483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7C4B856E-DE77-1F05-F6C4-30D0EB8B9D7C}"/>
                </a:ext>
              </a:extLst>
            </p:cNvPr>
            <p:cNvSpPr/>
            <p:nvPr/>
          </p:nvSpPr>
          <p:spPr>
            <a:xfrm>
              <a:off x="1220788" y="7796463"/>
              <a:ext cx="4197617" cy="8566483"/>
            </a:xfrm>
            <a:prstGeom prst="roundRect">
              <a:avLst>
                <a:gd name="adj" fmla="val 6397"/>
              </a:avLst>
            </a:prstGeom>
            <a:solidFill>
              <a:srgbClr val="0098FF">
                <a:alpha val="10000"/>
              </a:srgb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 b="0" i="0">
                <a:latin typeface="Pfizer Diatype Office" panose="020B0504040202060203" pitchFamily="34" charset="77"/>
              </a:endParaRPr>
            </a:p>
          </p:txBody>
        </p:sp>
        <p:sp>
          <p:nvSpPr>
            <p:cNvPr id="20" name="Round Same Side Corner Rectangle 19">
              <a:extLst>
                <a:ext uri="{FF2B5EF4-FFF2-40B4-BE49-F238E27FC236}">
                  <a16:creationId xmlns:a16="http://schemas.microsoft.com/office/drawing/2014/main" id="{A5EB5ED4-79BD-E23D-AE38-9E1463CC90C2}"/>
                </a:ext>
              </a:extLst>
            </p:cNvPr>
            <p:cNvSpPr/>
            <p:nvPr/>
          </p:nvSpPr>
          <p:spPr>
            <a:xfrm>
              <a:off x="1212167" y="7796463"/>
              <a:ext cx="4197617" cy="923331"/>
            </a:xfrm>
            <a:prstGeom prst="round2SameRect">
              <a:avLst>
                <a:gd name="adj1" fmla="val 29698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 b="0" i="0">
                <a:latin typeface="Pfizer Diatype Office" panose="020B0504040202060203" pitchFamily="34" charset="77"/>
              </a:endParaRPr>
            </a:p>
          </p:txBody>
        </p:sp>
      </p:grp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4B7B1E0D-05DE-3D0D-5A58-B0B08AEB1871}"/>
              </a:ext>
            </a:extLst>
          </p:cNvPr>
          <p:cNvSpPr txBox="1">
            <a:spLocks/>
          </p:cNvSpPr>
          <p:nvPr userDrawn="1"/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930330C-ED1C-802D-3794-40CE6FC347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2514" y="1618360"/>
            <a:ext cx="2352589" cy="294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24F8970-84F0-E252-CC21-1F64457C70B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4272" y="2090391"/>
            <a:ext cx="2316205" cy="615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3B12CC34-81B1-8461-6DCE-5F8414C351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24272" y="4768276"/>
            <a:ext cx="2316205" cy="8618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B1D67C4F-DE77-01FF-BEBD-A427C155977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514" y="2950772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ACE3369D-29C3-51FB-92F3-6405B1B31D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2514" y="4557503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3CD5AA2-A503-219C-F707-C2F01E8C37CE}"/>
              </a:ext>
            </a:extLst>
          </p:cNvPr>
          <p:cNvGrpSpPr/>
          <p:nvPr userDrawn="1"/>
        </p:nvGrpSpPr>
        <p:grpSpPr>
          <a:xfrm>
            <a:off x="3395689" y="1501332"/>
            <a:ext cx="2610938" cy="4283242"/>
            <a:chOff x="1212167" y="7796463"/>
            <a:chExt cx="4206238" cy="8566483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3F196C5A-74EE-1F93-5207-DCA4F4BC07B4}"/>
                </a:ext>
              </a:extLst>
            </p:cNvPr>
            <p:cNvSpPr/>
            <p:nvPr/>
          </p:nvSpPr>
          <p:spPr>
            <a:xfrm>
              <a:off x="1220788" y="7796463"/>
              <a:ext cx="4197617" cy="8566483"/>
            </a:xfrm>
            <a:prstGeom prst="roundRect">
              <a:avLst>
                <a:gd name="adj" fmla="val 6397"/>
              </a:avLst>
            </a:prstGeom>
            <a:solidFill>
              <a:srgbClr val="0098FF">
                <a:alpha val="10000"/>
              </a:srgb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 b="0" i="0">
                <a:latin typeface="Pfizer Diatype Office" panose="020B0504040202060203" pitchFamily="34" charset="77"/>
              </a:endParaRPr>
            </a:p>
          </p:txBody>
        </p:sp>
        <p:sp>
          <p:nvSpPr>
            <p:cNvPr id="48" name="Round Same Side Corner Rectangle 47">
              <a:extLst>
                <a:ext uri="{FF2B5EF4-FFF2-40B4-BE49-F238E27FC236}">
                  <a16:creationId xmlns:a16="http://schemas.microsoft.com/office/drawing/2014/main" id="{026A9F26-5A96-8514-034C-9440BDDC2BC7}"/>
                </a:ext>
              </a:extLst>
            </p:cNvPr>
            <p:cNvSpPr/>
            <p:nvPr/>
          </p:nvSpPr>
          <p:spPr>
            <a:xfrm>
              <a:off x="1212167" y="7796463"/>
              <a:ext cx="4197617" cy="923331"/>
            </a:xfrm>
            <a:prstGeom prst="round2SameRect">
              <a:avLst>
                <a:gd name="adj1" fmla="val 29698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 b="0" i="0">
                <a:latin typeface="Pfizer Diatype Office" panose="020B0504040202060203" pitchFamily="34" charset="77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C766ABA-CEC9-C4BC-CDDD-9E1AFA2A0E51}"/>
              </a:ext>
            </a:extLst>
          </p:cNvPr>
          <p:cNvGrpSpPr/>
          <p:nvPr userDrawn="1"/>
        </p:nvGrpSpPr>
        <p:grpSpPr>
          <a:xfrm>
            <a:off x="6185374" y="1501332"/>
            <a:ext cx="2610938" cy="4283242"/>
            <a:chOff x="1212167" y="7796463"/>
            <a:chExt cx="4206238" cy="8566483"/>
          </a:xfrm>
        </p:grpSpPr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1815AB79-9CB3-D383-8F2E-F9DB109DA656}"/>
                </a:ext>
              </a:extLst>
            </p:cNvPr>
            <p:cNvSpPr/>
            <p:nvPr/>
          </p:nvSpPr>
          <p:spPr>
            <a:xfrm>
              <a:off x="1220788" y="7796463"/>
              <a:ext cx="4197617" cy="8566483"/>
            </a:xfrm>
            <a:prstGeom prst="roundRect">
              <a:avLst>
                <a:gd name="adj" fmla="val 6397"/>
              </a:avLst>
            </a:prstGeom>
            <a:solidFill>
              <a:srgbClr val="0098FF">
                <a:alpha val="10000"/>
              </a:srgb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 b="0" i="0">
                <a:latin typeface="Pfizer Diatype Office" panose="020B0504040202060203" pitchFamily="34" charset="77"/>
              </a:endParaRPr>
            </a:p>
          </p:txBody>
        </p:sp>
        <p:sp>
          <p:nvSpPr>
            <p:cNvPr id="51" name="Round Same Side Corner Rectangle 50">
              <a:extLst>
                <a:ext uri="{FF2B5EF4-FFF2-40B4-BE49-F238E27FC236}">
                  <a16:creationId xmlns:a16="http://schemas.microsoft.com/office/drawing/2014/main" id="{B9BB9445-6813-A364-DCCD-791AB835B0CF}"/>
                </a:ext>
              </a:extLst>
            </p:cNvPr>
            <p:cNvSpPr/>
            <p:nvPr/>
          </p:nvSpPr>
          <p:spPr>
            <a:xfrm>
              <a:off x="1212167" y="7796463"/>
              <a:ext cx="4197617" cy="923331"/>
            </a:xfrm>
            <a:prstGeom prst="round2SameRect">
              <a:avLst>
                <a:gd name="adj1" fmla="val 29698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 b="0" i="0">
                <a:latin typeface="Pfizer Diatype Office" panose="020B0504040202060203" pitchFamily="34" charset="77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85F3C1A-7708-80EA-5CDC-C808CA7F28F3}"/>
              </a:ext>
            </a:extLst>
          </p:cNvPr>
          <p:cNvGrpSpPr/>
          <p:nvPr userDrawn="1"/>
        </p:nvGrpSpPr>
        <p:grpSpPr>
          <a:xfrm>
            <a:off x="8975058" y="1501332"/>
            <a:ext cx="2610938" cy="4283242"/>
            <a:chOff x="1212167" y="7796463"/>
            <a:chExt cx="4206238" cy="8566483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5FA9E97B-27B7-329A-501B-99EE4B24897D}"/>
                </a:ext>
              </a:extLst>
            </p:cNvPr>
            <p:cNvSpPr/>
            <p:nvPr/>
          </p:nvSpPr>
          <p:spPr>
            <a:xfrm>
              <a:off x="1220788" y="7796463"/>
              <a:ext cx="4197617" cy="8566483"/>
            </a:xfrm>
            <a:prstGeom prst="roundRect">
              <a:avLst>
                <a:gd name="adj" fmla="val 6397"/>
              </a:avLst>
            </a:prstGeom>
            <a:solidFill>
              <a:srgbClr val="0098FF">
                <a:alpha val="9758"/>
              </a:srgbClr>
            </a:solidFill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 b="0" i="0">
                <a:latin typeface="Pfizer Diatype Office" panose="020B0504040202060203" pitchFamily="34" charset="77"/>
              </a:endParaRPr>
            </a:p>
          </p:txBody>
        </p:sp>
        <p:sp>
          <p:nvSpPr>
            <p:cNvPr id="54" name="Round Same Side Corner Rectangle 53">
              <a:extLst>
                <a:ext uri="{FF2B5EF4-FFF2-40B4-BE49-F238E27FC236}">
                  <a16:creationId xmlns:a16="http://schemas.microsoft.com/office/drawing/2014/main" id="{B000B8D4-6A7C-FE5C-A320-BF8A9F427F8D}"/>
                </a:ext>
              </a:extLst>
            </p:cNvPr>
            <p:cNvSpPr/>
            <p:nvPr/>
          </p:nvSpPr>
          <p:spPr>
            <a:xfrm>
              <a:off x="1212167" y="7796463"/>
              <a:ext cx="4197617" cy="923331"/>
            </a:xfrm>
            <a:prstGeom prst="round2SameRect">
              <a:avLst>
                <a:gd name="adj1" fmla="val 29698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50" b="0" i="0">
                <a:latin typeface="Pfizer Diatype Office" panose="020B0504040202060203" pitchFamily="34" charset="77"/>
              </a:endParaRPr>
            </a:p>
          </p:txBody>
        </p:sp>
      </p:grp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81ECAD81-857E-2F62-A2BA-A1EE679090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17602" y="1618360"/>
            <a:ext cx="2352589" cy="294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B5D203AC-D978-4604-3DEE-C856EAAC8D7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19359" y="2090391"/>
            <a:ext cx="2316205" cy="615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E519876-C4B1-98E2-A9E6-901B8CB649D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519359" y="4768276"/>
            <a:ext cx="2316205" cy="8618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6DA72B0-5C27-0F55-8A26-157851DD400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517602" y="2950772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8C2D71FD-1091-668F-4A76-B8F25955916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517602" y="4557503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795A53F9-6094-CCB3-8E07-414B962C336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12689" y="1618360"/>
            <a:ext cx="2352589" cy="294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B9E3FBCA-4B87-C5F6-BA05-5B029A433CE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314447" y="2090391"/>
            <a:ext cx="2316205" cy="615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1716E3A6-30D7-5DFC-FD02-E4B5AEFBD25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314447" y="4768276"/>
            <a:ext cx="2316205" cy="8618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C06D32C4-FF1C-B3D5-F903-94779A7EBFD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312689" y="2950772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24DBB815-2DA9-C8C5-E161-F69B973DA62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312689" y="4557503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6B9F6B13-4A74-A9FD-F3AD-67D5F8182A9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107777" y="1618360"/>
            <a:ext cx="2352589" cy="294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E43DC601-AE83-64B7-D8AA-661D0D55704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09535" y="2090391"/>
            <a:ext cx="2316205" cy="615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84947D06-DCEA-B540-0619-C0411B9B286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109535" y="4768276"/>
            <a:ext cx="2316205" cy="86181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0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914171" indent="0">
              <a:buNone/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6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6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A49C126B-131E-C695-E276-9D9621C2B4E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107777" y="2950772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7D858769-95FE-4DDD-0D9F-AB83295A09F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107777" y="4557503"/>
            <a:ext cx="2352589" cy="1846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200" b="0" i="0" kern="1200" spc="-25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430004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25FC85B-94AC-C0CA-227D-7671ABF2928E}"/>
              </a:ext>
            </a:extLst>
          </p:cNvPr>
          <p:cNvSpPr/>
          <p:nvPr userDrawn="1"/>
        </p:nvSpPr>
        <p:spPr>
          <a:xfrm>
            <a:off x="6095346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0C7DBDB-BBBB-21C0-B73D-C920994B69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4F2F1C8-07E9-7744-94F4-0AF143FABD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2098060"/>
            <a:ext cx="3427224" cy="37274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BCBF1253-EDE9-CCBE-CC1E-BBACF7AAF96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08542" y="515342"/>
            <a:ext cx="5103062" cy="677109"/>
          </a:xfrm>
          <a:prstGeom prst="rect">
            <a:avLst/>
          </a:prstGeom>
        </p:spPr>
        <p:txBody>
          <a:bodyPr/>
          <a:lstStyle>
            <a:lvl1pPr marL="0" indent="0" algn="l" defTabSz="457086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399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01 Key Point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38B02E5-6686-6077-72D8-974AD75A437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08542" y="3068971"/>
            <a:ext cx="5103062" cy="677109"/>
          </a:xfrm>
          <a:prstGeom prst="rect">
            <a:avLst/>
          </a:prstGeom>
        </p:spPr>
        <p:txBody>
          <a:bodyPr/>
          <a:lstStyle>
            <a:lvl1pPr marL="0" indent="0" algn="l" defTabSz="457086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399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02 Key Point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C34BD04-1866-F729-AA57-40BC049132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67823" y="1328625"/>
            <a:ext cx="5054931" cy="14971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83F46805-66E5-C16F-2EF7-3E36976058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67823" y="3882255"/>
            <a:ext cx="5054931" cy="14971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itle 6">
            <a:extLst>
              <a:ext uri="{FF2B5EF4-FFF2-40B4-BE49-F238E27FC236}">
                <a16:creationId xmlns:a16="http://schemas.microsoft.com/office/drawing/2014/main" id="{C68B568E-9CE8-D887-3682-5FCC1781C1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DB706D-1516-EF71-78E8-71FEC3CA98C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3238534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Type Moment Blu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91BD0C0B-A98D-5936-804D-A5476E8CF1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38834" y="6515101"/>
            <a:ext cx="1143536" cy="153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EA907-6F56-E6DB-B767-45FE06E496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5293E5D7-BC76-0C3B-20A9-B1302B77FA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1200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9648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“Quote Here”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0C843E-972A-43D0-6530-CB6BAA917EA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290785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Imag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77BB5660-0ACC-420C-FE42-E4567F70BFD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D884F4-659B-441F-45EE-F923C221E5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982" y="5762143"/>
            <a:ext cx="1443897" cy="589314"/>
          </a:xfrm>
          <a:prstGeom prst="rect">
            <a:avLst/>
          </a:prstGeo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431BDA7-408E-5430-44C0-841A25EDBB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25179" y="5953479"/>
            <a:ext cx="4871840" cy="42207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lang="en-US" sz="20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Date Here</a:t>
            </a:r>
          </a:p>
        </p:txBody>
      </p:sp>
      <p:sp>
        <p:nvSpPr>
          <p:cNvPr id="3" name="Title 6">
            <a:extLst>
              <a:ext uri="{FF2B5EF4-FFF2-40B4-BE49-F238E27FC236}">
                <a16:creationId xmlns:a16="http://schemas.microsoft.com/office/drawing/2014/main" id="{DB4DEE37-4C57-A98E-FC92-AA751D7B20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8"/>
            <a:ext cx="9186800" cy="243656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21666A8F-937A-95F5-09E9-A7E0813E85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097" y="3226917"/>
            <a:ext cx="4871840" cy="1349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800" b="0" i="0" kern="1200" spc="-50" dirty="0" smtClean="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F6DA5-17F8-F45E-C899-C9DDB8A0FCF8}"/>
              </a:ext>
            </a:extLst>
          </p:cNvPr>
          <p:cNvSpPr txBox="1"/>
          <p:nvPr userDrawn="1"/>
        </p:nvSpPr>
        <p:spPr>
          <a:xfrm>
            <a:off x="932122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1094096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ype Mom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1200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9648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“Quote Here”</a:t>
            </a:r>
          </a:p>
        </p:txBody>
      </p:sp>
    </p:spTree>
    <p:extLst>
      <p:ext uri="{BB962C8B-B14F-4D97-AF65-F5344CB8AC3E}">
        <p14:creationId xmlns:p14="http://schemas.microsoft.com/office/powerpoint/2010/main" val="11592258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dium Type Moment Blu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91BD0C0B-A98D-5936-804D-A5476E8CF1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38834" y="6515101"/>
            <a:ext cx="1143536" cy="153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EA907-6F56-E6DB-B767-45FE06E496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9A454539-8AC2-AF11-7CA2-9F733567B3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9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4799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Body copy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B0992C-2910-B680-3EFE-5D50A81E7D0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41172650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ype Mom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9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Body copy here</a:t>
            </a:r>
          </a:p>
        </p:txBody>
      </p:sp>
    </p:spTree>
    <p:extLst>
      <p:ext uri="{BB962C8B-B14F-4D97-AF65-F5344CB8AC3E}">
        <p14:creationId xmlns:p14="http://schemas.microsoft.com/office/powerpoint/2010/main" val="33607535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 Colleag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 marL="0" algn="l" defTabSz="457086" rtl="0" eaLnBrk="1" latinLnBrk="0" hangingPunct="1">
              <a:lnSpc>
                <a:spcPts val="2799"/>
              </a:lnSpc>
              <a:spcBef>
                <a:spcPct val="0"/>
              </a:spcBef>
              <a:buNone/>
              <a:defRPr lang="en-US" sz="2699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5" name="Slide Number Placeholder 39">
            <a:extLst>
              <a:ext uri="{FF2B5EF4-FFF2-40B4-BE49-F238E27FC236}">
                <a16:creationId xmlns:a16="http://schemas.microsoft.com/office/drawing/2014/main" id="{CB646F23-2052-D711-B3F6-B3CF60F13C7E}"/>
              </a:ext>
            </a:extLst>
          </p:cNvPr>
          <p:cNvSpPr txBox="1">
            <a:spLocks/>
          </p:cNvSpPr>
          <p:nvPr userDrawn="1"/>
        </p:nvSpPr>
        <p:spPr>
          <a:xfrm>
            <a:off x="10436978" y="6513244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404EFE6-3990-9199-E473-CB5023E59E0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71852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E248FED-FC1A-E5C2-2A25-071DD1FDB9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3001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41" name="Picture Placeholder 14">
            <a:extLst>
              <a:ext uri="{FF2B5EF4-FFF2-40B4-BE49-F238E27FC236}">
                <a16:creationId xmlns:a16="http://schemas.microsoft.com/office/drawing/2014/main" id="{7FFC4AD9-BE4C-382B-F837-4924513DA7D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971851" y="1237319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64AEA430-A599-0515-6BDD-BF574A466E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222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0772202-94D1-A6D8-AC9B-332C7B0C67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8372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44" name="Picture Placeholder 14">
            <a:extLst>
              <a:ext uri="{FF2B5EF4-FFF2-40B4-BE49-F238E27FC236}">
                <a16:creationId xmlns:a16="http://schemas.microsoft.com/office/drawing/2014/main" id="{BE6FC390-8DC9-A08A-72C3-A68AEE4114E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7222" y="1237319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7976FDF4-1B09-4021-29EE-9BB8580284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222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F8A2799-1F1B-3B92-9424-4DB09BA04F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8372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50" name="Picture Placeholder 14">
            <a:extLst>
              <a:ext uri="{FF2B5EF4-FFF2-40B4-BE49-F238E27FC236}">
                <a16:creationId xmlns:a16="http://schemas.microsoft.com/office/drawing/2014/main" id="{B8B5A077-38EF-8381-E351-BCAB022434C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222" y="3779798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AD8067E4-3398-C752-C22C-E59B543CCB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16832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1EA35DFD-9CE8-23A5-13D9-9CB249ED5A6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727982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56" name="Picture Placeholder 14">
            <a:extLst>
              <a:ext uri="{FF2B5EF4-FFF2-40B4-BE49-F238E27FC236}">
                <a16:creationId xmlns:a16="http://schemas.microsoft.com/office/drawing/2014/main" id="{99B7C413-2995-AF2E-F856-3DAF2E72E0D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716832" y="1237319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87E5DE8B-EC19-FC62-4A7D-48AE0898291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716832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9C57AD32-1EA5-8329-4803-717BC075263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27982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59" name="Picture Placeholder 14">
            <a:extLst>
              <a:ext uri="{FF2B5EF4-FFF2-40B4-BE49-F238E27FC236}">
                <a16:creationId xmlns:a16="http://schemas.microsoft.com/office/drawing/2014/main" id="{42EBB1BF-4A4F-8EAD-1980-49ED10F9875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716832" y="3779798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8D41F8F-BF26-81F0-5D9E-EEEA938253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01839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5883EA46-96AC-1262-C398-35155E5FDA6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12988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74" name="Picture Placeholder 14">
            <a:extLst>
              <a:ext uri="{FF2B5EF4-FFF2-40B4-BE49-F238E27FC236}">
                <a16:creationId xmlns:a16="http://schemas.microsoft.com/office/drawing/2014/main" id="{8F10A379-EC69-D38A-9339-D4BDD94AB28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4801838" y="1237319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A1DD907C-DA7C-686A-3CD4-52E89B2F8C0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1839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3934B5AE-6B64-67FB-2457-43CCE8C14BE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12988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77" name="Picture Placeholder 14">
            <a:extLst>
              <a:ext uri="{FF2B5EF4-FFF2-40B4-BE49-F238E27FC236}">
                <a16:creationId xmlns:a16="http://schemas.microsoft.com/office/drawing/2014/main" id="{C03E76C2-C422-EAAA-8837-7949DE765FF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801838" y="3779798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B10EEAD5-EFA5-F933-C0BD-919C1497D56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886845" y="3151966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F7BF0ACC-6CC9-86A3-C9D7-C4CE3AF7B8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897995" y="3363839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80" name="Picture Placeholder 14">
            <a:extLst>
              <a:ext uri="{FF2B5EF4-FFF2-40B4-BE49-F238E27FC236}">
                <a16:creationId xmlns:a16="http://schemas.microsoft.com/office/drawing/2014/main" id="{DF285879-F3E0-611E-882C-9ABDFE81FAD4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886845" y="1237319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D99B5B46-342D-4E09-EE37-09342350CDB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886845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7F2BCE-B6B4-1416-6EED-64F67238982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897995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83" name="Picture Placeholder 14">
            <a:extLst>
              <a:ext uri="{FF2B5EF4-FFF2-40B4-BE49-F238E27FC236}">
                <a16:creationId xmlns:a16="http://schemas.microsoft.com/office/drawing/2014/main" id="{04439C18-C079-D2D1-296D-812ECF66C48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886845" y="3779798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A161A867-1260-19C0-F76F-C8E2A1FB9C2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971852" y="569444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1B9CF7ED-4EFA-458C-9FA5-EFF446E9A6E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983001" y="5906317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4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86" name="Picture Placeholder 14">
            <a:extLst>
              <a:ext uri="{FF2B5EF4-FFF2-40B4-BE49-F238E27FC236}">
                <a16:creationId xmlns:a16="http://schemas.microsoft.com/office/drawing/2014/main" id="{ED07B673-86BD-3A9A-86CD-C97D8EAEA54F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8971851" y="3779798"/>
            <a:ext cx="1925743" cy="189398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125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leag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 marL="0" algn="l" defTabSz="457086" rtl="0" eaLnBrk="1" latinLnBrk="0" hangingPunct="1">
              <a:lnSpc>
                <a:spcPts val="2799"/>
              </a:lnSpc>
              <a:spcBef>
                <a:spcPct val="0"/>
              </a:spcBef>
              <a:buNone/>
              <a:defRPr lang="en-US" sz="2699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5" name="Slide Number Placeholder 39">
            <a:extLst>
              <a:ext uri="{FF2B5EF4-FFF2-40B4-BE49-F238E27FC236}">
                <a16:creationId xmlns:a16="http://schemas.microsoft.com/office/drawing/2014/main" id="{CB646F23-2052-D711-B3F6-B3CF60F13C7E}"/>
              </a:ext>
            </a:extLst>
          </p:cNvPr>
          <p:cNvSpPr txBox="1">
            <a:spLocks/>
          </p:cNvSpPr>
          <p:nvPr userDrawn="1"/>
        </p:nvSpPr>
        <p:spPr>
          <a:xfrm>
            <a:off x="10436978" y="6513244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latin typeface="Pfizer Diatype Office" panose="020B0504040202060203" pitchFamily="34" charset="77"/>
            </a:endParaRP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7976FDF4-1B09-4021-29EE-9BB8580284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727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F8A2799-1F1B-3B92-9424-4DB09BA04F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6876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8EBA8F25-490A-3708-8337-0461073472B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75010" y="1341702"/>
            <a:ext cx="2102844" cy="4118377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F7E5F29-2D22-A865-D440-E56A77B9AC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45681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B221B1E-2B9F-3844-14AC-38290B88296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756830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AED99EF7-3564-AC0E-2012-B5892130022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2804964" y="1341702"/>
            <a:ext cx="2102844" cy="4118377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46220ABB-BF70-6949-15A4-4E0775612AE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986784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D6C59E1-EAF9-E56C-3C3F-B13F052E6B5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97934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A18A192C-6340-30AB-3BD0-B89A2096D923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046068" y="1341702"/>
            <a:ext cx="2102844" cy="4118377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4F2413C-B968-A684-CCB9-FFB0A59580D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27888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33FED9C2-7105-DF53-4935-18D1FC6B99F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39037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C8D41FDE-24B6-B749-AAE2-34A5D7AF537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287171" y="1341702"/>
            <a:ext cx="2102844" cy="4118377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CCFBA97-26EB-2214-F8EB-3D27D127275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68991" y="5549650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Colleague Name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170223-6E72-8A14-AAB8-919B401533A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480140" y="5828094"/>
            <a:ext cx="1837755" cy="2067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600" b="0" i="0" kern="1200" spc="-25" dirty="0">
                <a:solidFill>
                  <a:schemeClr val="accent1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457086" indent="0">
              <a:buNone/>
              <a:defRPr lang="en-US" sz="18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n-ea"/>
                <a:cs typeface="+mn-cs"/>
              </a:defRPr>
            </a:lvl2pPr>
            <a:lvl3pPr marL="914171" indent="0">
              <a:buNone/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Business Title</a:t>
            </a:r>
          </a:p>
        </p:txBody>
      </p:sp>
      <p:sp>
        <p:nvSpPr>
          <p:cNvPr id="22" name="Picture Placeholder 14">
            <a:extLst>
              <a:ext uri="{FF2B5EF4-FFF2-40B4-BE49-F238E27FC236}">
                <a16:creationId xmlns:a16="http://schemas.microsoft.com/office/drawing/2014/main" id="{1DBCFDEA-A574-BCDF-6B91-D9A4EF795C1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528274" y="1341702"/>
            <a:ext cx="2102844" cy="4118377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5420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6">
            <a:extLst>
              <a:ext uri="{FF2B5EF4-FFF2-40B4-BE49-F238E27FC236}">
                <a16:creationId xmlns:a16="http://schemas.microsoft.com/office/drawing/2014/main" id="{6A93E6CE-ACF3-6C2D-B43C-E22F6A08F8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E4A84E6-4964-86B5-6174-78A555656A1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2098060"/>
            <a:ext cx="3427224" cy="37274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89B85A33-C477-FFF9-B49D-9699B0BCE8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5686" y="0"/>
            <a:ext cx="6743616" cy="6858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2" name="Slide Number Placeholder 9">
            <a:extLst>
              <a:ext uri="{FF2B5EF4-FFF2-40B4-BE49-F238E27FC236}">
                <a16:creationId xmlns:a16="http://schemas.microsoft.com/office/drawing/2014/main" id="{E9659A4C-B79B-0ABA-5226-D696D3BD3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2148" y="6515100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451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39CFDFED-7147-931A-225C-7FEF8A5D0F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5687" y="133349"/>
            <a:ext cx="3207109" cy="324197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DF5D942D-368E-A37A-FA58-5B1E5CE945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19466" y="133349"/>
            <a:ext cx="3225364" cy="324197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CF5A3B4A-8178-C1F3-DC3D-D55D56C68AD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85687" y="3489868"/>
            <a:ext cx="3207109" cy="324197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20" name="Picture Placeholder 14">
            <a:extLst>
              <a:ext uri="{FF2B5EF4-FFF2-40B4-BE49-F238E27FC236}">
                <a16:creationId xmlns:a16="http://schemas.microsoft.com/office/drawing/2014/main" id="{AF2C7299-948F-B489-EE94-EB40C862975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19466" y="3489868"/>
            <a:ext cx="3225364" cy="324197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47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9247" y="2098060"/>
            <a:ext cx="3427224" cy="37274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18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18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3039D8F0-54DE-9078-45E3-8A3FDFEF5EA2}"/>
              </a:ext>
            </a:extLst>
          </p:cNvPr>
          <p:cNvSpPr txBox="1">
            <a:spLocks/>
          </p:cNvSpPr>
          <p:nvPr userDrawn="1"/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400" b="1" i="0" kern="1200">
                <a:solidFill>
                  <a:schemeClr val="accent1"/>
                </a:solidFill>
                <a:latin typeface="Pfizer Diatype Medium" panose="020B0504040202060203" pitchFamily="34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B39012A-6F33-204B-8224-A57BEFB0AAD0}" type="slidenum">
              <a:rPr lang="en-US" sz="700" b="1" i="0" smtClean="0">
                <a:solidFill>
                  <a:schemeClr val="bg1"/>
                </a:solidFill>
                <a:latin typeface="Pfizer Diatype Office" panose="020B0504040202060203" pitchFamily="34" charset="77"/>
              </a:rPr>
              <a:pPr/>
              <a:t>‹#›</a:t>
            </a:fld>
            <a:endParaRPr lang="en-US" sz="700" b="1" i="0">
              <a:solidFill>
                <a:schemeClr val="bg1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5AC6D11C-F0D1-0557-2EBA-1B65F9E405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2148" y="6515100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168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hite 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C2C46F47-4586-D311-FFD2-FCCA5D0D98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5EAE86-BF0C-FAE6-D855-7CB57A1B2C07}"/>
              </a:ext>
            </a:extLst>
          </p:cNvPr>
          <p:cNvSpPr txBox="1"/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24290B-1340-57B8-7497-9311B3A0F3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9444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ue Empty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9">
            <a:extLst>
              <a:ext uri="{FF2B5EF4-FFF2-40B4-BE49-F238E27FC236}">
                <a16:creationId xmlns:a16="http://schemas.microsoft.com/office/drawing/2014/main" id="{0767AC89-BC07-4D7A-A9B9-9BDA7EE63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bg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920FD-1CE1-81BB-415E-E5CCF9FC7019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062212-E884-9B74-4B71-40C5BC43EC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236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4A457A2E-6AEE-943E-26A4-1C087EE7FC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2" name="Slide Number Placeholder 9">
            <a:extLst>
              <a:ext uri="{FF2B5EF4-FFF2-40B4-BE49-F238E27FC236}">
                <a16:creationId xmlns:a16="http://schemas.microsoft.com/office/drawing/2014/main" id="{E245BBAD-AB6E-E7FD-3A14-ADC70AB0CA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29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Light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77BB5660-0ACC-420C-FE42-E4567F70BFD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Pfizer Diatype Office" panose="020B0504040202060203" pitchFamily="34" charset="77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431BDA7-408E-5430-44C0-841A25EDBB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25179" y="5953479"/>
            <a:ext cx="4871840" cy="42207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lang="en-US" sz="20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Date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3931F2-C551-2AD4-7B6A-9581E89422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0" y="5761669"/>
            <a:ext cx="1442647" cy="589788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47779D81-C5B7-9D06-E85C-734849E79E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8"/>
            <a:ext cx="9186800" cy="243656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5CB0D16B-5D71-98DD-1BB3-47FCB31844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097" y="3226917"/>
            <a:ext cx="4871840" cy="1349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8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6C1915-A948-27F3-421D-7A432528F01F}"/>
              </a:ext>
            </a:extLst>
          </p:cNvPr>
          <p:cNvSpPr txBox="1"/>
          <p:nvPr userDrawn="1"/>
        </p:nvSpPr>
        <p:spPr>
          <a:xfrm>
            <a:off x="932122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009407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9CEECE-9450-A860-A620-EA87CB0DC2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44B37D82-0C17-42EF-4ABD-F689ABD91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bg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D41377-A028-5077-A9FB-EB9C3726902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  <p:sp>
        <p:nvSpPr>
          <p:cNvPr id="5" name="Title 6">
            <a:extLst>
              <a:ext uri="{FF2B5EF4-FFF2-40B4-BE49-F238E27FC236}">
                <a16:creationId xmlns:a16="http://schemas.microsoft.com/office/drawing/2014/main" id="{B6F2EFA6-AB13-57AA-B12B-629DC52F91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</p:spTree>
    <p:extLst>
      <p:ext uri="{BB962C8B-B14F-4D97-AF65-F5344CB8AC3E}">
        <p14:creationId xmlns:p14="http://schemas.microsoft.com/office/powerpoint/2010/main" val="257548874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yan">
    <p:bg>
      <p:bgPr>
        <a:solidFill>
          <a:srgbClr val="BDE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14D3EBDC-CB2A-F622-4077-6A130AA719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99E52991-A643-D2D2-2231-1935177D74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971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25FC85B-94AC-C0CA-227D-7671ABF2928E}"/>
              </a:ext>
            </a:extLst>
          </p:cNvPr>
          <p:cNvSpPr/>
          <p:nvPr userDrawn="1"/>
        </p:nvSpPr>
        <p:spPr>
          <a:xfrm>
            <a:off x="6095346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CB07BB3A-6067-24D9-AAF7-811F8AF4F8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2E92ECA5-B4C5-11AB-D3FF-B117A2EB56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bg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E7E61E-0B5E-3295-7C2B-9172A1B2C18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59505663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Cyan">
    <p:bg>
      <p:bgPr>
        <a:solidFill>
          <a:srgbClr val="E6F5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F0F2420B-BC03-F4AA-0FB4-8751258F63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CEDEA8BC-36A6-C8A5-88AA-8D181557E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70533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">
    <p:bg>
      <p:bgPr>
        <a:solidFill>
          <a:schemeClr val="accent3">
            <a:alpha val="988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0E685C2D-A743-49E3-2FFC-9B148BDB9C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B3036EDA-E525-0B88-DB95-44E7A4B32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585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ontai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E91C0DC-D42D-5F9D-E977-4A2F7CFAA339}"/>
              </a:ext>
            </a:extLst>
          </p:cNvPr>
          <p:cNvSpPr/>
          <p:nvPr userDrawn="1"/>
        </p:nvSpPr>
        <p:spPr>
          <a:xfrm>
            <a:off x="610316" y="1620685"/>
            <a:ext cx="10967061" cy="4572000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B70A86CB-2EBE-B1D8-A473-B4C35C32D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B9E454CA-CBB2-48FA-A742-CBFF0A7DDE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8308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Container">
    <p:bg>
      <p:bgPr>
        <a:solidFill>
          <a:schemeClr val="accent3">
            <a:alpha val="2016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B4406B9-3701-B09A-7AFD-D4182E15E69E}"/>
              </a:ext>
            </a:extLst>
          </p:cNvPr>
          <p:cNvSpPr/>
          <p:nvPr userDrawn="1"/>
        </p:nvSpPr>
        <p:spPr>
          <a:xfrm>
            <a:off x="610316" y="1600200"/>
            <a:ext cx="10967061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D86FB8DA-640D-32A7-5933-B7F08052FA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6">
            <a:extLst>
              <a:ext uri="{FF2B5EF4-FFF2-40B4-BE49-F238E27FC236}">
                <a16:creationId xmlns:a16="http://schemas.microsoft.com/office/drawing/2014/main" id="{BFC956DE-0527-7698-B230-4E1939F44E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</p:spTree>
    <p:extLst>
      <p:ext uri="{BB962C8B-B14F-4D97-AF65-F5344CB8AC3E}">
        <p14:creationId xmlns:p14="http://schemas.microsoft.com/office/powerpoint/2010/main" val="30820156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Screen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BE142A-FE90-87CE-D452-9E169568D348}"/>
              </a:ext>
            </a:extLst>
          </p:cNvPr>
          <p:cNvSpPr/>
          <p:nvPr userDrawn="1"/>
        </p:nvSpPr>
        <p:spPr>
          <a:xfrm>
            <a:off x="4267438" y="0"/>
            <a:ext cx="792390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 b="0" i="0">
              <a:latin typeface="Pfizer Diatype Office" panose="020B0504040202060203" pitchFamily="34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0D291D-1DD4-B95E-6D2C-14C5A533DF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  <p:sp>
        <p:nvSpPr>
          <p:cNvPr id="5" name="Slide Number Placeholder 9">
            <a:extLst>
              <a:ext uri="{FF2B5EF4-FFF2-40B4-BE49-F238E27FC236}">
                <a16:creationId xmlns:a16="http://schemas.microsoft.com/office/drawing/2014/main" id="{E67B3876-89D1-5568-D85E-B9B58AA4D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A9EA49-9EBE-4051-D8CA-EE8F12A298A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383865791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C745E-9B5A-59BF-BF50-4F251E39D58D}"/>
              </a:ext>
            </a:extLst>
          </p:cNvPr>
          <p:cNvSpPr/>
          <p:nvPr userDrawn="1"/>
        </p:nvSpPr>
        <p:spPr>
          <a:xfrm>
            <a:off x="304800" y="266701"/>
            <a:ext cx="11582400" cy="63245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2B4A7EA-9E3F-9CE1-56B5-92F4FDDA69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4100" y="758952"/>
            <a:ext cx="7543800" cy="5029200"/>
          </a:xfrm>
          <a:custGeom>
            <a:avLst/>
            <a:gdLst>
              <a:gd name="connsiteX0" fmla="*/ 3567113 w 7543800"/>
              <a:gd name="connsiteY0" fmla="*/ 4869270 h 5029200"/>
              <a:gd name="connsiteX1" fmla="*/ 3567113 w 7543800"/>
              <a:gd name="connsiteY1" fmla="*/ 4957572 h 5029200"/>
              <a:gd name="connsiteX2" fmla="*/ 3976688 w 7543800"/>
              <a:gd name="connsiteY2" fmla="*/ 4957572 h 5029200"/>
              <a:gd name="connsiteX3" fmla="*/ 3976688 w 7543800"/>
              <a:gd name="connsiteY3" fmla="*/ 4869270 h 5029200"/>
              <a:gd name="connsiteX4" fmla="*/ 0 w 7543800"/>
              <a:gd name="connsiteY4" fmla="*/ 0 h 5029200"/>
              <a:gd name="connsiteX5" fmla="*/ 7543800 w 7543800"/>
              <a:gd name="connsiteY5" fmla="*/ 0 h 5029200"/>
              <a:gd name="connsiteX6" fmla="*/ 7543800 w 7543800"/>
              <a:gd name="connsiteY6" fmla="*/ 5029200 h 5029200"/>
              <a:gd name="connsiteX7" fmla="*/ 0 w 7543800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43800" h="5029200">
                <a:moveTo>
                  <a:pt x="3567113" y="4869270"/>
                </a:moveTo>
                <a:lnTo>
                  <a:pt x="3567113" y="4957572"/>
                </a:lnTo>
                <a:lnTo>
                  <a:pt x="3976688" y="4957572"/>
                </a:lnTo>
                <a:lnTo>
                  <a:pt x="3976688" y="4869270"/>
                </a:lnTo>
                <a:close/>
                <a:moveTo>
                  <a:pt x="0" y="0"/>
                </a:moveTo>
                <a:lnTo>
                  <a:pt x="7543800" y="0"/>
                </a:lnTo>
                <a:lnTo>
                  <a:pt x="7543800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960"/>
            <a:ext cx="10515600" cy="640080"/>
          </a:xfrm>
        </p:spPr>
        <p:txBody>
          <a:bodyPr anchor="ctr"/>
          <a:lstStyle>
            <a:lvl1pPr algn="ctr">
              <a:defRPr sz="60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F70834-CB8D-A95B-D859-6E5B4C6B4F78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8346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94B2501-78A9-E41B-7C2D-09F09ADDCB5E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4462849" y="685800"/>
            <a:ext cx="7119551" cy="548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124712"/>
            <a:ext cx="388620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816352"/>
            <a:ext cx="3602736" cy="336499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all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6904" y="1188720"/>
            <a:ext cx="6638544" cy="448056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92E47F-4E2C-B4B2-51F0-43D9D15C5A60}"/>
              </a:ext>
            </a:extLst>
          </p:cNvPr>
          <p:cNvCxnSpPr>
            <a:cxnSpLocks/>
          </p:cNvCxnSpPr>
          <p:nvPr userDrawn="1"/>
        </p:nvCxnSpPr>
        <p:spPr>
          <a:xfrm>
            <a:off x="1295400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255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Heli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5B36C6-7A31-C0B7-00BF-79489D20AC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24592" y="2292711"/>
            <a:ext cx="9885663" cy="4603388"/>
          </a:xfrm>
          <a:prstGeom prst="rect">
            <a:avLst/>
          </a:prstGeo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9431BDA7-408E-5430-44C0-841A25EDBB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25179" y="5953479"/>
            <a:ext cx="4871840" cy="42207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lang="en-US" sz="20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Date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3931F2-C551-2AD4-7B6A-9581E89422C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0" y="5761669"/>
            <a:ext cx="1442647" cy="589788"/>
          </a:xfrm>
          <a:prstGeom prst="rect">
            <a:avLst/>
          </a:prstGeom>
        </p:spPr>
      </p:pic>
      <p:sp>
        <p:nvSpPr>
          <p:cNvPr id="2" name="Title 6">
            <a:extLst>
              <a:ext uri="{FF2B5EF4-FFF2-40B4-BE49-F238E27FC236}">
                <a16:creationId xmlns:a16="http://schemas.microsoft.com/office/drawing/2014/main" id="{F8EAB0D2-5E3C-D715-5795-DDDA0402A0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798" y="648878"/>
            <a:ext cx="9186800" cy="2436565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rgbClr val="0000CA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943D5313-585F-7759-4B50-E0558D95C8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097" y="3226917"/>
            <a:ext cx="4871840" cy="13492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800" b="0" i="0" kern="1200" spc="-50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kern="1200" spc="-50" dirty="0" smtClean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kern="1200" spc="-50" dirty="0">
                <a:solidFill>
                  <a:srgbClr val="02005E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BF3C86-FF85-B6E6-637E-F327D7A73791}"/>
              </a:ext>
            </a:extLst>
          </p:cNvPr>
          <p:cNvSpPr txBox="1"/>
          <p:nvPr userDrawn="1"/>
        </p:nvSpPr>
        <p:spPr>
          <a:xfrm>
            <a:off x="932122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387617945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3578352" y="0"/>
            <a:ext cx="861364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824" y="1124712"/>
            <a:ext cx="576072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824" y="2889504"/>
            <a:ext cx="5760720" cy="331927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none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6BAAC-D89F-682D-12A3-1C31F92F0FAF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877625-E710-6DF2-3E49-374C6DD8DBC0}"/>
              </a:ext>
            </a:extLst>
          </p:cNvPr>
          <p:cNvCxnSpPr>
            <a:cxnSpLocks/>
          </p:cNvCxnSpPr>
          <p:nvPr userDrawn="1"/>
        </p:nvCxnSpPr>
        <p:spPr>
          <a:xfrm>
            <a:off x="5447344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31463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it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D0AC02C-19A4-4754-CC96-34357DEFF5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27048" y="1481328"/>
            <a:ext cx="9144000" cy="3886200"/>
          </a:xfrm>
          <a:custGeom>
            <a:avLst/>
            <a:gdLst>
              <a:gd name="connsiteX0" fmla="*/ 6521576 w 9144000"/>
              <a:gd name="connsiteY0" fmla="*/ 2811867 h 3886200"/>
              <a:gd name="connsiteX1" fmla="*/ 6521576 w 9144000"/>
              <a:gd name="connsiteY1" fmla="*/ 2900169 h 3886200"/>
              <a:gd name="connsiteX2" fmla="*/ 6931151 w 9144000"/>
              <a:gd name="connsiteY2" fmla="*/ 2900169 h 3886200"/>
              <a:gd name="connsiteX3" fmla="*/ 6931151 w 9144000"/>
              <a:gd name="connsiteY3" fmla="*/ 2811867 h 3886200"/>
              <a:gd name="connsiteX4" fmla="*/ 0 w 9144000"/>
              <a:gd name="connsiteY4" fmla="*/ 0 h 3886200"/>
              <a:gd name="connsiteX5" fmla="*/ 9144000 w 9144000"/>
              <a:gd name="connsiteY5" fmla="*/ 0 h 3886200"/>
              <a:gd name="connsiteX6" fmla="*/ 9144000 w 9144000"/>
              <a:gd name="connsiteY6" fmla="*/ 3886200 h 3886200"/>
              <a:gd name="connsiteX7" fmla="*/ 0 w 9144000"/>
              <a:gd name="connsiteY7" fmla="*/ 38862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86200">
                <a:moveTo>
                  <a:pt x="6521576" y="2811867"/>
                </a:moveTo>
                <a:lnTo>
                  <a:pt x="6521576" y="2900169"/>
                </a:lnTo>
                <a:lnTo>
                  <a:pt x="6931151" y="2900169"/>
                </a:lnTo>
                <a:lnTo>
                  <a:pt x="6931151" y="2811867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886200"/>
                </a:lnTo>
                <a:lnTo>
                  <a:pt x="0" y="3886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636" y="3200400"/>
            <a:ext cx="8110728" cy="457200"/>
          </a:xfrm>
        </p:spPr>
        <p:txBody>
          <a:bodyPr anchor="ctr"/>
          <a:lstStyle>
            <a:lvl1pPr algn="ctr">
              <a:defRPr sz="48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0" y="4745736"/>
            <a:ext cx="1389888" cy="1280160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E7004C-CFEF-6E88-A3C1-60FBC7F8CD13}"/>
              </a:ext>
            </a:extLst>
          </p:cNvPr>
          <p:cNvSpPr/>
          <p:nvPr userDrawn="1"/>
        </p:nvSpPr>
        <p:spPr>
          <a:xfrm>
            <a:off x="8048624" y="4293195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35262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609600"/>
            <a:ext cx="10058400" cy="914400"/>
          </a:xfrm>
        </p:spPr>
        <p:txBody>
          <a:bodyPr/>
          <a:lstStyle>
            <a:lvl1pPr>
              <a:defRPr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55945"/>
            <a:ext cx="9820656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37033615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609600"/>
            <a:ext cx="9829800" cy="914400"/>
          </a:xfrm>
        </p:spPr>
        <p:txBody>
          <a:bodyPr/>
          <a:lstStyle>
            <a:lvl1pPr algn="ctr">
              <a:defRPr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746504"/>
            <a:ext cx="9829800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48359329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811310-A21F-0BFB-8198-22EDFCF9F4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70576" y="658368"/>
            <a:ext cx="6821424" cy="334670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3D2EFC-F14F-5508-06EE-4E5B5C535E16}"/>
              </a:ext>
            </a:extLst>
          </p:cNvPr>
          <p:cNvCxnSpPr>
            <a:cxnSpLocks/>
          </p:cNvCxnSpPr>
          <p:nvPr userDrawn="1"/>
        </p:nvCxnSpPr>
        <p:spPr>
          <a:xfrm>
            <a:off x="1819102" y="554884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ubtitle 2">
            <a:extLst>
              <a:ext uri="{FF2B5EF4-FFF2-40B4-BE49-F238E27FC236}">
                <a16:creationId xmlns:a16="http://schemas.microsoft.com/office/drawing/2014/main" id="{28A6ACFB-D620-056D-1C62-903C5FBCE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656" y="5943600"/>
            <a:ext cx="4809744" cy="256032"/>
          </a:xfrm>
        </p:spPr>
        <p:txBody>
          <a:bodyPr/>
          <a:lstStyle>
            <a:lvl1pPr marL="0" indent="0" algn="l">
              <a:buNone/>
              <a:defRPr sz="2000" cap="all" spc="200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656" y="2459736"/>
            <a:ext cx="5157216" cy="2670048"/>
          </a:xfrm>
        </p:spPr>
        <p:txBody>
          <a:bodyPr anchor="b"/>
          <a:lstStyle>
            <a:lvl1pPr algn="l">
              <a:lnSpc>
                <a:spcPts val="5200"/>
              </a:lnSpc>
              <a:defRPr sz="3600" spc="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14737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021824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98448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6200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7395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3427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73952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73952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08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708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6E73E07-0346-2BA8-44BC-6CB3BDEAAA99}"/>
              </a:ext>
            </a:extLst>
          </p:cNvPr>
          <p:cNvCxnSpPr>
            <a:cxnSpLocks/>
          </p:cNvCxnSpPr>
          <p:nvPr userDrawn="1"/>
        </p:nvCxnSpPr>
        <p:spPr>
          <a:xfrm>
            <a:off x="45924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E62977-27C7-5882-6A33-75257911D09A}"/>
              </a:ext>
            </a:extLst>
          </p:cNvPr>
          <p:cNvCxnSpPr>
            <a:cxnSpLocks/>
          </p:cNvCxnSpPr>
          <p:nvPr userDrawn="1"/>
        </p:nvCxnSpPr>
        <p:spPr>
          <a:xfrm>
            <a:off x="2004720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05476C-2972-A423-7282-BABA9AAB32E6}"/>
              </a:ext>
            </a:extLst>
          </p:cNvPr>
          <p:cNvCxnSpPr>
            <a:cxnSpLocks/>
          </p:cNvCxnSpPr>
          <p:nvPr userDrawn="1"/>
        </p:nvCxnSpPr>
        <p:spPr>
          <a:xfrm>
            <a:off x="9737699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0D781B-3CB4-A523-427F-3D444B28E60E}"/>
              </a:ext>
            </a:extLst>
          </p:cNvPr>
          <p:cNvCxnSpPr>
            <a:cxnSpLocks/>
          </p:cNvCxnSpPr>
          <p:nvPr userDrawn="1"/>
        </p:nvCxnSpPr>
        <p:spPr>
          <a:xfrm>
            <a:off x="71832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59840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332720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3677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4528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4885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81744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1052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1052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34272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4272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4684061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2096160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983798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730623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09A756E1-5275-58A9-7B09-95BEA4F4FAC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63677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A4DA2F88-85BF-29B8-6321-AF19B25A626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224528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4636CEF4-05E9-F5BB-BD6F-6B081DBDCA9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885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67B57C06-A1D0-7C74-6A14-2BFF0B1FC17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81744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9844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9844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697C28E5-6260-6DA9-B4F0-665506F525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86200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A594A25E-7F2D-4188-16B7-C34485FDD2F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86200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584B38BF-6197-486D-7134-F86E1754AF7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51052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788F8D9-8CDB-C458-9AAD-0426AB467D2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1052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78447882-2C86-B3A7-9450-29A0778E1B0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34272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E321AAE1-532A-23F0-9108-055D0D7BDFB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4272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1BC4478-FBEA-422F-73BA-0A422F15D7EA}"/>
              </a:ext>
            </a:extLst>
          </p:cNvPr>
          <p:cNvCxnSpPr>
            <a:cxnSpLocks/>
          </p:cNvCxnSpPr>
          <p:nvPr userDrawn="1"/>
        </p:nvCxnSpPr>
        <p:spPr>
          <a:xfrm>
            <a:off x="4684061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2096160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9C9F7A3-B120-C59A-E379-173F84B7D153}"/>
              </a:ext>
            </a:extLst>
          </p:cNvPr>
          <p:cNvCxnSpPr>
            <a:cxnSpLocks/>
          </p:cNvCxnSpPr>
          <p:nvPr userDrawn="1"/>
        </p:nvCxnSpPr>
        <p:spPr>
          <a:xfrm>
            <a:off x="983798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073A4E7-9D16-A6C0-E297-A36B10A2FABB}"/>
              </a:ext>
            </a:extLst>
          </p:cNvPr>
          <p:cNvCxnSpPr>
            <a:cxnSpLocks/>
          </p:cNvCxnSpPr>
          <p:nvPr userDrawn="1"/>
        </p:nvCxnSpPr>
        <p:spPr>
          <a:xfrm>
            <a:off x="730623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25539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5175504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88" y="609600"/>
            <a:ext cx="10021824" cy="1252728"/>
          </a:xfrm>
        </p:spPr>
        <p:txBody>
          <a:bodyPr/>
          <a:lstStyle>
            <a:lvl1pPr algn="ctr">
              <a:lnSpc>
                <a:spcPts val="576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83280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83280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468112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8112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52944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52944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3383280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9637776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7552944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5468112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37776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37776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1298448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25537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0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5221224"/>
            <a:ext cx="3621024" cy="621792"/>
          </a:xfrm>
        </p:spPr>
        <p:txBody>
          <a:bodyPr/>
          <a:lstStyle>
            <a:lvl1pPr algn="l">
              <a:lnSpc>
                <a:spcPts val="576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0098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31266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152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218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769F54-E10C-40C4-5EFF-E8A9CA520AEC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6E7B1EF-9D07-1E66-7467-93C9AE48BD85}"/>
              </a:ext>
            </a:extLst>
          </p:cNvPr>
          <p:cNvCxnSpPr>
            <a:cxnSpLocks/>
          </p:cNvCxnSpPr>
          <p:nvPr userDrawn="1"/>
        </p:nvCxnSpPr>
        <p:spPr>
          <a:xfrm flipH="1">
            <a:off x="1219200" y="2871216"/>
            <a:ext cx="9595104" cy="0"/>
          </a:xfrm>
          <a:prstGeom prst="line">
            <a:avLst/>
          </a:prstGeom>
          <a:ln w="127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0098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1266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3152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3218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476138-49FF-70BE-6359-0A511EFB243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0098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6EFC43B-3F8D-6957-F343-F3D9C3E7A71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98448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D6007DD2-0F2E-6F92-8457-FC670750ED3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1266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06C5667F-C463-51B6-B8D6-F757BDB8AFC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152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FF09CBB-BD48-E8E5-EECF-B6CBC36B236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218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69452382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881D2A-2C75-8B2A-DA41-F42ABBA59A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56832" cy="685800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609600"/>
            <a:ext cx="6656832" cy="530352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1848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05600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 anchorCtr="0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1344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896335-CC4F-4D72-23F0-F7FBFA640021}"/>
              </a:ext>
            </a:extLst>
          </p:cNvPr>
          <p:cNvSpPr/>
          <p:nvPr userDrawn="1"/>
        </p:nvSpPr>
        <p:spPr>
          <a:xfrm>
            <a:off x="1295400" y="1492377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616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lue">
    <p:bg>
      <p:bgPr>
        <a:solidFill>
          <a:srgbClr val="0000C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E124F571-6FC4-F49D-EACA-C6A78832D0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84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bg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Slide Number Placeholder 13">
            <a:extLst>
              <a:ext uri="{FF2B5EF4-FFF2-40B4-BE49-F238E27FC236}">
                <a16:creationId xmlns:a16="http://schemas.microsoft.com/office/drawing/2014/main" id="{91BD0C0B-A98D-5936-804D-A5476E8CF1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438834" y="6515101"/>
            <a:ext cx="1143536" cy="1538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CEA907-6F56-E6DB-B767-45FE06E496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0" y="6408420"/>
            <a:ext cx="728130" cy="2971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D7A029-15D9-FE7B-FD83-A16805E7FA0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/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7588739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zon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9EF4E7-F4EF-FFCD-9B0C-961E519F6DDD}"/>
              </a:ext>
            </a:extLst>
          </p:cNvPr>
          <p:cNvSpPr/>
          <p:nvPr userDrawn="1"/>
        </p:nvSpPr>
        <p:spPr>
          <a:xfrm>
            <a:off x="5791200" y="0"/>
            <a:ext cx="64008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014216"/>
            <a:ext cx="4160520" cy="1828800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8080" y="621792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98080" y="1069848"/>
            <a:ext cx="3886200" cy="152704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98080" y="3172968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98080" y="3621024"/>
            <a:ext cx="3886200" cy="117957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D6DBECB-0E53-C186-A485-96A8FC1252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98448" y="612648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0B28D44-29B3-3396-973D-82E3611612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98080" y="5129784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06156AC-1153-3958-CFE6-6CDCC21C38A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8080" y="5568696"/>
            <a:ext cx="3886200" cy="90525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4CE90CA-176B-1E45-FECF-0290B1DCF55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45352" y="704088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365BC287-99EE-D6FA-48B9-1E6FFE9357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45352" y="3273552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ECE7A377-A1E6-77DF-79F9-F251BD75774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5352" y="5166360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D976B1-BEF2-CB69-E97E-A6DAD1F04689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563061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358819-7D9B-11CB-DBC5-CC8BC5C07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B2EEB-FE70-98B2-9437-0E1E91F92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FAA902D-BDC9-E5AF-D40D-7B8DE616EBE0}"/>
              </a:ext>
            </a:extLst>
          </p:cNvPr>
          <p:cNvCxnSpPr>
            <a:cxnSpLocks/>
          </p:cNvCxnSpPr>
          <p:nvPr userDrawn="1"/>
        </p:nvCxnSpPr>
        <p:spPr>
          <a:xfrm>
            <a:off x="5890260" y="153619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A4017E-4CAA-8499-38AE-3A3306A7E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34640" y="2057400"/>
            <a:ext cx="6519672" cy="2971800"/>
          </a:xfrm>
          <a:solidFill>
            <a:schemeClr val="accent4"/>
          </a:solidFill>
        </p:spPr>
        <p:txBody>
          <a:bodyPr lIns="576072" tIns="228600" rIns="576072" bIns="228600" anchor="ctr"/>
          <a:lstStyle>
            <a:lvl1pPr marL="0" indent="0" algn="ctr">
              <a:lnSpc>
                <a:spcPts val="2460"/>
              </a:lnSpc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103CB5-F9EF-D6DA-A5D4-DCCAEBEBE6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71216" y="5330952"/>
            <a:ext cx="6519672" cy="15270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7F00C-8F19-CB9F-D5BF-9A5F4C77E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324" y="609600"/>
            <a:ext cx="3959352" cy="53035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02115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C402F40-958A-D2BF-629C-39B659EC95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1999" cy="6858000"/>
          </a:xfrm>
          <a:custGeom>
            <a:avLst/>
            <a:gdLst>
              <a:gd name="connsiteX0" fmla="*/ 5890261 w 12191999"/>
              <a:gd name="connsiteY0" fmla="*/ 4496651 h 6858000"/>
              <a:gd name="connsiteX1" fmla="*/ 5890261 w 12191999"/>
              <a:gd name="connsiteY1" fmla="*/ 4584953 h 6858000"/>
              <a:gd name="connsiteX2" fmla="*/ 6299835 w 12191999"/>
              <a:gd name="connsiteY2" fmla="*/ 4584953 h 6858000"/>
              <a:gd name="connsiteX3" fmla="*/ 6299835 w 12191999"/>
              <a:gd name="connsiteY3" fmla="*/ 4496651 h 6858000"/>
              <a:gd name="connsiteX4" fmla="*/ 0 w 12191999"/>
              <a:gd name="connsiteY4" fmla="*/ 0 h 6858000"/>
              <a:gd name="connsiteX5" fmla="*/ 12191999 w 12191999"/>
              <a:gd name="connsiteY5" fmla="*/ 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5890261" y="4496651"/>
                </a:moveTo>
                <a:lnTo>
                  <a:pt x="5890261" y="4584953"/>
                </a:lnTo>
                <a:lnTo>
                  <a:pt x="6299835" y="4584953"/>
                </a:lnTo>
                <a:lnTo>
                  <a:pt x="6299835" y="4496651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15" y="1485302"/>
            <a:ext cx="9120570" cy="3887396"/>
          </a:xfrm>
          <a:custGeom>
            <a:avLst/>
            <a:gdLst>
              <a:gd name="connsiteX0" fmla="*/ 4354545 w 9120570"/>
              <a:gd name="connsiteY0" fmla="*/ 3011350 h 3887396"/>
              <a:gd name="connsiteX1" fmla="*/ 4354545 w 9120570"/>
              <a:gd name="connsiteY1" fmla="*/ 3099652 h 3887396"/>
              <a:gd name="connsiteX2" fmla="*/ 4764120 w 9120570"/>
              <a:gd name="connsiteY2" fmla="*/ 3099652 h 3887396"/>
              <a:gd name="connsiteX3" fmla="*/ 4764120 w 9120570"/>
              <a:gd name="connsiteY3" fmla="*/ 3011350 h 3887396"/>
              <a:gd name="connsiteX4" fmla="*/ 0 w 9120570"/>
              <a:gd name="connsiteY4" fmla="*/ 0 h 3887396"/>
              <a:gd name="connsiteX5" fmla="*/ 9120570 w 9120570"/>
              <a:gd name="connsiteY5" fmla="*/ 0 h 3887396"/>
              <a:gd name="connsiteX6" fmla="*/ 9120570 w 9120570"/>
              <a:gd name="connsiteY6" fmla="*/ 3887396 h 3887396"/>
              <a:gd name="connsiteX7" fmla="*/ 0 w 9120570"/>
              <a:gd name="connsiteY7" fmla="*/ 3887396 h 38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20570" h="3887396">
                <a:moveTo>
                  <a:pt x="4354545" y="3011350"/>
                </a:moveTo>
                <a:lnTo>
                  <a:pt x="4354545" y="3099652"/>
                </a:lnTo>
                <a:lnTo>
                  <a:pt x="4764120" y="3099652"/>
                </a:lnTo>
                <a:lnTo>
                  <a:pt x="4764120" y="3011350"/>
                </a:lnTo>
                <a:close/>
                <a:moveTo>
                  <a:pt x="0" y="0"/>
                </a:moveTo>
                <a:lnTo>
                  <a:pt x="9120570" y="0"/>
                </a:lnTo>
                <a:lnTo>
                  <a:pt x="9120570" y="3887396"/>
                </a:lnTo>
                <a:lnTo>
                  <a:pt x="0" y="388739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bIns="1097280" anchor="b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612648"/>
            <a:ext cx="2286000" cy="228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5751576"/>
            <a:ext cx="9116568" cy="722376"/>
          </a:xfrm>
        </p:spPr>
        <p:txBody>
          <a:bodyPr anchor="ctr"/>
          <a:lstStyle>
            <a:lvl1pPr marL="0" indent="0" algn="ctr">
              <a:buNone/>
              <a:defRPr sz="2000" cap="all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9017C4-5BB0-DF6F-781B-FB81A3A5D977}"/>
              </a:ext>
            </a:extLst>
          </p:cNvPr>
          <p:cNvSpPr/>
          <p:nvPr userDrawn="1"/>
        </p:nvSpPr>
        <p:spPr>
          <a:xfrm>
            <a:off x="5890260" y="449665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62894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BC7BE-FECC-8573-D4F0-FA004B4A04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B0707-D3A6-4BF0-3225-EC3851AD73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7305120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AE946-135C-E4E8-BA60-64AB48B87F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D67329-9F30-BEB7-31E2-FECA7FD59B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62284792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684" y="987425"/>
            <a:ext cx="612470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83587-0236-046F-3B80-4D4EEA7A80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0C67779-9FAD-3FE4-5C67-7E5313C03B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80684391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0684" y="993775"/>
            <a:ext cx="612470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70A4E-ED43-B5A1-F8FE-762E21A30A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4125545-56D8-5212-AA45-63F7C1DBF10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19974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Light Blue">
    <p:bg>
      <p:bgPr>
        <a:solidFill>
          <a:srgbClr val="BDE7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84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67150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Unit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B14E41-4A21-621A-50D1-42254C93A3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014"/>
          <a:stretch/>
        </p:blipFill>
        <p:spPr>
          <a:xfrm>
            <a:off x="8117334" y="0"/>
            <a:ext cx="4116603" cy="685800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6">
            <a:extLst>
              <a:ext uri="{FF2B5EF4-FFF2-40B4-BE49-F238E27FC236}">
                <a16:creationId xmlns:a16="http://schemas.microsoft.com/office/drawing/2014/main" id="{E5DBBA62-D904-006E-B801-C7D605941C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84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20037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Unit Sec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205D67-596F-1000-A274-5C63C254CD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6">
            <a:extLst>
              <a:ext uri="{FF2B5EF4-FFF2-40B4-BE49-F238E27FC236}">
                <a16:creationId xmlns:a16="http://schemas.microsoft.com/office/drawing/2014/main" id="{E5DBBA62-D904-006E-B801-C7D605941C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84" y="615426"/>
            <a:ext cx="9186800" cy="3811609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lang="en-US" sz="7200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9A1C1D-865C-2E18-A343-440416C9C65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1" y="6408033"/>
            <a:ext cx="728130" cy="29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94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B24C56-920F-2B18-DB34-7C7F9032B7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489E405B-0B26-17CF-37C3-F54FFF4BE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0397" y="615426"/>
            <a:ext cx="3154776" cy="405454"/>
          </a:xfrm>
          <a:prstGeom prst="rect">
            <a:avLst/>
          </a:prstGeom>
        </p:spPr>
        <p:txBody>
          <a:bodyPr/>
          <a:lstStyle>
            <a:lvl1pPr>
              <a:defRPr lang="en-US" sz="26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US"/>
              <a:t>Headline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D7E2B1-793C-339F-DC80-26B6E30CEE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35694" y="648609"/>
            <a:ext cx="5753144" cy="44807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22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22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>
              <a:defRPr lang="en-US" sz="22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>
              <a:defRPr lang="en-US" sz="22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>
              <a:defRPr lang="en-US" sz="22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Body copy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9ED763F9-86FB-50D0-2494-390619CE80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0157" y="1043047"/>
            <a:ext cx="3154745" cy="457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b="0" i="0" kern="1200" spc="-25" dirty="0" smtClean="0">
                <a:solidFill>
                  <a:srgbClr val="0000CA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2pPr>
            <a:lvl3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3pPr>
            <a:lvl4pPr>
              <a:defRPr lang="en-US" sz="1800" b="0" kern="1200" spc="-25" dirty="0" smtClean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4pPr>
            <a:lvl5pPr>
              <a:defRPr lang="en-US" sz="1800" b="0" kern="1200" spc="-25" dirty="0">
                <a:solidFill>
                  <a:srgbClr val="0000CA"/>
                </a:solidFill>
                <a:latin typeface="Pfizer Diatype" panose="020B0504040202060203" pitchFamily="34" charset="77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Subhead Here</a:t>
            </a:r>
          </a:p>
        </p:txBody>
      </p:sp>
    </p:spTree>
    <p:extLst>
      <p:ext uri="{BB962C8B-B14F-4D97-AF65-F5344CB8AC3E}">
        <p14:creationId xmlns:p14="http://schemas.microsoft.com/office/powerpoint/2010/main" val="3013905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emf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.emf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22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.emf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2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theme" Target="../theme/theme8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FA294A-CB44-A564-BA09-EB2D1777A6A2}"/>
              </a:ext>
            </a:extLst>
          </p:cNvPr>
          <p:cNvSpPr txBox="1"/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3394288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56" r:id="rId4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CCDD5D-F815-DD6B-DA8F-7F1CD2F3E668}"/>
              </a:ext>
            </a:extLst>
          </p:cNvPr>
          <p:cNvSpPr txBox="1"/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49712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63" r:id="rId3"/>
    <p:sldLayoutId id="2147483761" r:id="rId4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lang="en-US" sz="2999" b="1" kern="1200" spc="-25" dirty="0">
          <a:solidFill>
            <a:schemeClr val="accent1"/>
          </a:solidFill>
          <a:latin typeface="Pfizer Tomorrow" panose="02010503040201060303" pitchFamily="2" charset="77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pc="-50" dirty="0" smtClean="0">
          <a:solidFill>
            <a:srgbClr val="02005E"/>
          </a:solidFill>
          <a:latin typeface="Pfizer Diatype" panose="020B0504040202060203" pitchFamily="34" charset="77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D06B2F-CD24-D06B-C147-918B7B0A82D7}"/>
              </a:ext>
            </a:extLst>
          </p:cNvPr>
          <p:cNvSpPr txBox="1"/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459128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14ACB8-4481-F96B-2389-2019D4AEF43B}"/>
              </a:ext>
            </a:extLst>
          </p:cNvPr>
          <p:cNvSpPr txBox="1"/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350578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08878A-07E5-2A68-68D8-CCA88A1BC510}"/>
              </a:ext>
            </a:extLst>
          </p:cNvPr>
          <p:cNvSpPr txBox="1"/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4181194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51" r:id="rId2"/>
    <p:sldLayoutId id="2147483766" r:id="rId3"/>
    <p:sldLayoutId id="2147483752" r:id="rId4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34B4FA-04A1-2B67-C381-3B6BEDB95AE9}"/>
              </a:ext>
            </a:extLst>
          </p:cNvPr>
          <p:cNvSpPr txBox="1"/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</p:spTree>
    <p:extLst>
      <p:ext uri="{BB962C8B-B14F-4D97-AF65-F5344CB8AC3E}">
        <p14:creationId xmlns:p14="http://schemas.microsoft.com/office/powerpoint/2010/main" val="1999187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44" r:id="rId3"/>
    <p:sldLayoutId id="2147483745" r:id="rId4"/>
  </p:sldLayoutIdLst>
  <p:hf hdr="0"/>
  <p:txStyles>
    <p:titleStyle>
      <a:lvl1pPr algn="l" defTabSz="914171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C11AAD1-13AF-CDCD-0D2C-4EC08C52BA79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281" y="6409856"/>
            <a:ext cx="723405" cy="295745"/>
          </a:xfrm>
          <a:prstGeom prst="rect">
            <a:avLst/>
          </a:prstGeom>
        </p:spPr>
      </p:pic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111582FF-352D-3C9E-EBF3-7F589EFBB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8834" y="6515101"/>
            <a:ext cx="1143536" cy="153889"/>
          </a:xfrm>
          <a:prstGeom prst="rect">
            <a:avLst/>
          </a:prstGeom>
        </p:spPr>
        <p:txBody>
          <a:bodyPr lIns="0" tIns="0" rIns="0" bIns="0" anchor="b"/>
          <a:lstStyle>
            <a:lvl1pPr algn="r">
              <a:defRPr sz="700" b="1" i="0">
                <a:solidFill>
                  <a:schemeClr val="accent1"/>
                </a:solidFill>
                <a:latin typeface="Pfizer Diatype Office" panose="020B0504040202060203" pitchFamily="34" charset="77"/>
              </a:defRPr>
            </a:lvl1pPr>
          </a:lstStyle>
          <a:p>
            <a:fld id="{2B39012A-6F33-204B-8224-A57BEFB0AAD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E1C2A2-E8B7-FF21-B626-83D13A0FB7A9}"/>
              </a:ext>
            </a:extLst>
          </p:cNvPr>
          <p:cNvSpPr txBox="1"/>
          <p:nvPr userDrawn="1"/>
        </p:nvSpPr>
        <p:spPr>
          <a:xfrm>
            <a:off x="8884349" y="6519446"/>
            <a:ext cx="2357610" cy="20005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 rtl="0"/>
            <a:r>
              <a:rPr lang="en-US" sz="700" b="1" i="0" kern="1200" dirty="0">
                <a:solidFill>
                  <a:schemeClr val="bg1">
                    <a:lumMod val="50000"/>
                  </a:schemeClr>
                </a:solidFill>
                <a:latin typeface="Pfizer Diatype Office" panose="020B0504040202060203" pitchFamily="34" charset="77"/>
                <a:ea typeface="+mn-ea"/>
                <a:cs typeface="+mn-cs"/>
              </a:rPr>
              <a:t>Pfizer 2024 | Confidential and Proprietary</a:t>
            </a:r>
          </a:p>
        </p:txBody>
      </p:sp>
      <p:sp>
        <p:nvSpPr>
          <p:cNvPr id="6" name="Title Placeholder 5">
            <a:extLst>
              <a:ext uri="{FF2B5EF4-FFF2-40B4-BE49-F238E27FC236}">
                <a16:creationId xmlns:a16="http://schemas.microsoft.com/office/drawing/2014/main" id="{39B0011B-F0AA-D86B-9BB0-AC7677E6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82" y="16723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BC3E7C-66CE-3A33-1042-2C02798E4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482" y="134475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690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666" r:id="rId7"/>
    <p:sldLayoutId id="2147483664" r:id="rId8"/>
    <p:sldLayoutId id="2147483669" r:id="rId9"/>
    <p:sldLayoutId id="2147483670" r:id="rId10"/>
    <p:sldLayoutId id="2147483676" r:id="rId11"/>
  </p:sldLayoutIdLst>
  <p:hf hdr="0"/>
  <p:txStyles>
    <p:titleStyle>
      <a:lvl1pPr marL="0" algn="l" defTabSz="914171" rtl="0" eaLnBrk="1" latinLnBrk="0" hangingPunct="1">
        <a:lnSpc>
          <a:spcPct val="90000"/>
        </a:lnSpc>
        <a:spcBef>
          <a:spcPct val="0"/>
        </a:spcBef>
        <a:buNone/>
        <a:defRPr lang="en-US" sz="2999" b="1" kern="1200" spc="-25" dirty="0">
          <a:solidFill>
            <a:schemeClr val="accent1"/>
          </a:solidFill>
          <a:latin typeface="Pfizer Tomorrow" panose="02010503040201060303" pitchFamily="2" charset="77"/>
          <a:ea typeface="+mj-ea"/>
          <a:cs typeface="+mj-cs"/>
        </a:defRPr>
      </a:lvl1pPr>
    </p:titleStyle>
    <p:bodyStyle>
      <a:lvl1pPr marL="228543" indent="-228543" algn="l" defTabSz="91417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1pPr>
      <a:lvl2pPr marL="6856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2pPr>
      <a:lvl3pPr marL="1142714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3pPr>
      <a:lvl4pPr marL="1599800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4pPr>
      <a:lvl5pPr marL="2056886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Pfizer Diatype Office" panose="020B0504040202060203" pitchFamily="34" charset="77"/>
          <a:ea typeface="+mn-ea"/>
          <a:cs typeface="+mn-cs"/>
        </a:defRPr>
      </a:lvl5pPr>
      <a:lvl6pPr marL="2513971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2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1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5" algn="l" defTabSz="9141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432" userDrawn="1">
          <p15:clr>
            <a:srgbClr val="F26B43"/>
          </p15:clr>
        </p15:guide>
        <p15:guide id="5" orient="horz" pos="4176" userDrawn="1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8A08F60-CEF1-832D-D403-282EA76C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0624" y="6019801"/>
            <a:ext cx="457200" cy="1841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cap="all" spc="2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010F9766-B67A-A34E-2927-9A2D6360F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242952" y="1451496"/>
            <a:ext cx="1784352" cy="18945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cap="all" spc="1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0A131BE-DFE5-28BE-2AF8-50ADF9AFDB94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828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  <p:sldLayoutId id="2147483813" r:id="rId18"/>
    <p:sldLayoutId id="2147483814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7.xml"/><Relationship Id="rId4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9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JP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4D16D-C468-7E57-1D78-CE5857567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Stack Developer, Manager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526FB-6C0C-62FB-45C4-E936678D7E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Data Science Industrialization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A4E94-CC01-69E6-20E5-973EB88B3F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December 2024</a:t>
            </a:r>
          </a:p>
        </p:txBody>
      </p:sp>
    </p:spTree>
    <p:extLst>
      <p:ext uri="{BB962C8B-B14F-4D97-AF65-F5344CB8AC3E}">
        <p14:creationId xmlns:p14="http://schemas.microsoft.com/office/powerpoint/2010/main" val="2967648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6314B6-B1E3-CD35-820F-AF0CE8CBE4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2B39012A-6F33-204B-8224-A57BEFB0AAD0}" type="slidenum">
              <a:rPr lang="en-US">
                <a:solidFill>
                  <a:srgbClr val="0000CA"/>
                </a:solidFill>
              </a:rPr>
              <a:pPr/>
              <a:t>10</a:t>
            </a:fld>
            <a:endParaRPr lang="en-US">
              <a:solidFill>
                <a:srgbClr val="0000CA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6E883-A243-C087-205A-B89224CF3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Section Title</a:t>
            </a:r>
            <a:br>
              <a:rPr lang="en-US"/>
            </a:b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23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6314B6-B1E3-CD35-820F-AF0CE8CBE4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>
            <a:normAutofit/>
          </a:bodyPr>
          <a:lstStyle/>
          <a:p>
            <a:fld id="{2B39012A-6F33-204B-8224-A57BEFB0AAD0}" type="slidenum">
              <a:rPr lang="en-US">
                <a:solidFill>
                  <a:schemeClr val="bg1"/>
                </a:solidFill>
              </a:rPr>
              <a:pPr/>
              <a:t>11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346B8CD-908C-7D89-70EE-E7B8C1F08D23}"/>
              </a:ext>
            </a:extLst>
          </p:cNvPr>
          <p:cNvSpPr txBox="1">
            <a:spLocks/>
          </p:cNvSpPr>
          <p:nvPr/>
        </p:nvSpPr>
        <p:spPr>
          <a:xfrm>
            <a:off x="591268" y="609968"/>
            <a:ext cx="10514231" cy="365484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9498"/>
              </a:lnSpc>
            </a:pPr>
            <a:r>
              <a:rPr lang="en-US" sz="9648" b="1" spc="-50">
                <a:solidFill>
                  <a:schemeClr val="bg1"/>
                </a:solidFill>
                <a:latin typeface="Pfizer Tomorrow" panose="02010503040201060303" pitchFamily="2" charset="77"/>
              </a:rPr>
              <a:t>“Big type moment. Lorem ipsum dolor sit emet.”</a:t>
            </a:r>
          </a:p>
        </p:txBody>
      </p:sp>
    </p:spTree>
    <p:extLst>
      <p:ext uri="{BB962C8B-B14F-4D97-AF65-F5344CB8AC3E}">
        <p14:creationId xmlns:p14="http://schemas.microsoft.com/office/powerpoint/2010/main" val="2905450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6E7F777-D709-9190-56E1-93816AA4ED37}"/>
              </a:ext>
            </a:extLst>
          </p:cNvPr>
          <p:cNvSpPr txBox="1">
            <a:spLocks/>
          </p:cNvSpPr>
          <p:nvPr/>
        </p:nvSpPr>
        <p:spPr>
          <a:xfrm>
            <a:off x="610315" y="549999"/>
            <a:ext cx="8228528" cy="423192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5499"/>
              </a:lnSpc>
            </a:pP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Medium type moment here.</a:t>
            </a:r>
          </a:p>
          <a:p>
            <a:pPr>
              <a:lnSpc>
                <a:spcPts val="5499"/>
              </a:lnSpc>
            </a:pP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Ut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wisi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enim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ad minim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veniam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,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quis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nostrud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exerci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tation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ullamcorper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suscipit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lobortis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nisl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ut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aliquip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ex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el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commodo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ea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 </a:t>
            </a:r>
            <a:r>
              <a:rPr lang="en-US" sz="4799" b="1" spc="-50" err="1">
                <a:solidFill>
                  <a:srgbClr val="0000CA"/>
                </a:solidFill>
                <a:latin typeface="Pfizer Tomorrow" panose="02010503040201060303" pitchFamily="2" charset="77"/>
              </a:rPr>
              <a:t>consequat</a:t>
            </a:r>
            <a:r>
              <a:rPr lang="en-US" sz="4799" b="1" spc="-50">
                <a:solidFill>
                  <a:srgbClr val="0000CA"/>
                </a:solidFill>
                <a:latin typeface="Pfizer Tomorrow" panose="02010503040201060303" pitchFamily="2" charset="77"/>
              </a:rPr>
              <a:t>. 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2BBCA9DD-A5A3-39A8-0A25-E137C38AA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>
            <a:normAutofit/>
          </a:bodyPr>
          <a:lstStyle/>
          <a:p>
            <a:fld id="{2B39012A-6F33-204B-8224-A57BEFB0AAD0}" type="slidenum">
              <a:rPr lang="en-US">
                <a:solidFill>
                  <a:srgbClr val="0000CA"/>
                </a:solidFill>
              </a:rPr>
              <a:pPr/>
              <a:t>12</a:t>
            </a:fld>
            <a:endParaRPr lang="en-US">
              <a:solidFill>
                <a:srgbClr val="0000C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186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CB7F2815-F9FB-FF43-55F6-89D5C315BB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9AE989-9DE9-6D60-43DA-D6ACFAA8AA88}"/>
              </a:ext>
            </a:extLst>
          </p:cNvPr>
          <p:cNvSpPr txBox="1">
            <a:spLocks/>
          </p:cNvSpPr>
          <p:nvPr/>
        </p:nvSpPr>
        <p:spPr>
          <a:xfrm>
            <a:off x="614625" y="648063"/>
            <a:ext cx="4109954" cy="35907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2799"/>
              </a:lnSpc>
            </a:pPr>
            <a:r>
              <a:rPr lang="en-US" sz="2699" b="1" spc="-25">
                <a:solidFill>
                  <a:schemeClr val="accent1"/>
                </a:solidFill>
                <a:latin typeface="Pfizer Tomorrow" panose="02010503040201060303" pitchFamily="2" charset="77"/>
              </a:rPr>
              <a:t>Agenda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65F248-E3E5-CD9D-824E-0C77B281796F}"/>
              </a:ext>
            </a:extLst>
          </p:cNvPr>
          <p:cNvSpPr txBox="1">
            <a:spLocks/>
          </p:cNvSpPr>
          <p:nvPr/>
        </p:nvSpPr>
        <p:spPr>
          <a:xfrm>
            <a:off x="3930332" y="590921"/>
            <a:ext cx="5866636" cy="5028545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086">
              <a:lnSpc>
                <a:spcPct val="100000"/>
              </a:lnSpc>
              <a:spcAft>
                <a:spcPts val="250"/>
              </a:spcAft>
            </a:pPr>
            <a:r>
              <a:rPr lang="en-US" sz="2699" b="1" spc="-50" dirty="0">
                <a:solidFill>
                  <a:schemeClr val="accent1"/>
                </a:solidFill>
                <a:latin typeface="Pfizer Tomorrow" panose="02010503040201060303" pitchFamily="2" charset="77"/>
              </a:rPr>
              <a:t>01  Agenda Item Here</a:t>
            </a:r>
          </a:p>
          <a:p>
            <a:pPr marL="457086">
              <a:lnSpc>
                <a:spcPct val="100000"/>
              </a:lnSpc>
            </a:pP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Lorem ipsum dolor sit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amet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,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consectetuer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adipiscing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elit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, sed diam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nonummy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.</a:t>
            </a:r>
            <a:endParaRPr lang="en-US" sz="2699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457086">
              <a:lnSpc>
                <a:spcPct val="100000"/>
              </a:lnSpc>
            </a:pPr>
            <a:endParaRPr lang="en-US" sz="2699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457086">
              <a:lnSpc>
                <a:spcPct val="100000"/>
              </a:lnSpc>
              <a:spcAft>
                <a:spcPts val="250"/>
              </a:spcAft>
            </a:pPr>
            <a:r>
              <a:rPr lang="en-US" sz="2699" b="1" spc="-50" dirty="0">
                <a:solidFill>
                  <a:schemeClr val="accent1"/>
                </a:solidFill>
                <a:latin typeface="Pfizer Tomorrow" panose="02010503040201060303" pitchFamily="2" charset="77"/>
              </a:rPr>
              <a:t>02  Agenda Item Here</a:t>
            </a:r>
          </a:p>
          <a:p>
            <a:pPr marL="457086">
              <a:lnSpc>
                <a:spcPct val="100000"/>
              </a:lnSpc>
            </a:pP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Lorem ipsum dolor sit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amet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,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consectetuer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adipiscing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elit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, sed diam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nonummy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.</a:t>
            </a:r>
          </a:p>
          <a:p>
            <a:pPr marL="457086">
              <a:lnSpc>
                <a:spcPct val="100000"/>
              </a:lnSpc>
            </a:pPr>
            <a:endParaRPr lang="en-US" sz="2699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457086">
              <a:lnSpc>
                <a:spcPct val="100000"/>
              </a:lnSpc>
              <a:spcAft>
                <a:spcPts val="250"/>
              </a:spcAft>
            </a:pPr>
            <a:r>
              <a:rPr lang="en-US" sz="2699" b="1" spc="-50" dirty="0">
                <a:solidFill>
                  <a:schemeClr val="accent1"/>
                </a:solidFill>
                <a:latin typeface="Pfizer Tomorrow" panose="02010503040201060303" pitchFamily="2" charset="77"/>
              </a:rPr>
              <a:t>03  Agenda Item Here</a:t>
            </a:r>
          </a:p>
          <a:p>
            <a:pPr marL="457086">
              <a:lnSpc>
                <a:spcPct val="100000"/>
              </a:lnSpc>
            </a:pP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Lorem ipsum dolor sit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amet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,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consectetuer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adipiscing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elit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, sed diam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nonummy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.</a:t>
            </a:r>
          </a:p>
          <a:p>
            <a:pPr marL="457086">
              <a:lnSpc>
                <a:spcPct val="100000"/>
              </a:lnSpc>
            </a:pPr>
            <a:endParaRPr lang="en-US" sz="2999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457086">
              <a:lnSpc>
                <a:spcPct val="100000"/>
              </a:lnSpc>
              <a:spcAft>
                <a:spcPts val="250"/>
              </a:spcAft>
            </a:pPr>
            <a:r>
              <a:rPr lang="en-US" sz="2699" b="1" spc="-50" dirty="0">
                <a:solidFill>
                  <a:schemeClr val="accent1"/>
                </a:solidFill>
                <a:latin typeface="Pfizer Tomorrow" panose="02010503040201060303" pitchFamily="2" charset="77"/>
              </a:rPr>
              <a:t>04  Agenda Item Here</a:t>
            </a:r>
          </a:p>
          <a:p>
            <a:pPr marL="457086">
              <a:lnSpc>
                <a:spcPct val="100000"/>
              </a:lnSpc>
            </a:pP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Lorem ipsum dolor sit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amet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,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consectetuer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adipiscing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elit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, sed diam </a:t>
            </a:r>
            <a:r>
              <a:rPr lang="en-US" sz="2000" spc="-50" dirty="0" err="1">
                <a:solidFill>
                  <a:schemeClr val="accent1"/>
                </a:solidFill>
                <a:latin typeface="Pfizer Diatype Office Light" panose="020B0404040202060203" pitchFamily="34" charset="77"/>
              </a:rPr>
              <a:t>nonummy</a:t>
            </a:r>
            <a:r>
              <a:rPr lang="en-US" sz="2000" spc="-50" dirty="0">
                <a:solidFill>
                  <a:schemeClr val="accent1"/>
                </a:solidFill>
                <a:latin typeface="Pfizer Diatype Office Light" panose="020B0404040202060203" pitchFamily="34" charset="77"/>
              </a:rPr>
              <a:t>.</a:t>
            </a:r>
          </a:p>
          <a:p>
            <a:pPr marL="11109" indent="334085">
              <a:lnSpc>
                <a:spcPct val="100000"/>
              </a:lnSpc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34085">
              <a:lnSpc>
                <a:spcPct val="100000"/>
              </a:lnSpc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34085">
              <a:lnSpc>
                <a:spcPct val="100000"/>
              </a:lnSpc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34085">
              <a:lnSpc>
                <a:spcPct val="100000"/>
              </a:lnSpc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89635">
              <a:lnSpc>
                <a:spcPct val="100000"/>
              </a:lnSpc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89635">
              <a:lnSpc>
                <a:spcPct val="100000"/>
              </a:lnSpc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89635">
              <a:lnSpc>
                <a:spcPct val="100000"/>
              </a:lnSpc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89635">
              <a:lnSpc>
                <a:spcPct val="100000"/>
              </a:lnSpc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89635">
              <a:lnSpc>
                <a:spcPct val="100000"/>
              </a:lnSpc>
            </a:pPr>
            <a:endParaRPr lang="en-US" sz="2699" b="1" spc="-50" dirty="0">
              <a:solidFill>
                <a:schemeClr val="accent1"/>
              </a:solidFill>
              <a:latin typeface="Pfizer Diatype Office" panose="020B0504040202060203" pitchFamily="34" charset="77"/>
            </a:endParaRPr>
          </a:p>
          <a:p>
            <a:pPr marL="11109" indent="389635">
              <a:lnSpc>
                <a:spcPct val="100000"/>
              </a:lnSpc>
              <a:spcAft>
                <a:spcPts val="1500"/>
              </a:spcAft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89635">
              <a:lnSpc>
                <a:spcPct val="100000"/>
              </a:lnSpc>
            </a:pPr>
            <a:endParaRPr lang="en-US" sz="2699" b="1" spc="-50" dirty="0">
              <a:solidFill>
                <a:schemeClr val="accent1"/>
              </a:solidFill>
              <a:latin typeface="Pfizer Diatype Office" panose="020B0504040202060203" pitchFamily="34" charset="77"/>
            </a:endParaRPr>
          </a:p>
          <a:p>
            <a:pPr marL="11109" indent="389635">
              <a:lnSpc>
                <a:spcPct val="100000"/>
              </a:lnSpc>
            </a:pPr>
            <a:endParaRPr lang="en-US" sz="2000" spc="-50" dirty="0">
              <a:solidFill>
                <a:schemeClr val="accent1"/>
              </a:solidFill>
              <a:latin typeface="Pfizer Diatype Office Light" panose="020B0404040202060203" pitchFamily="34" charset="77"/>
            </a:endParaRPr>
          </a:p>
          <a:p>
            <a:pPr marL="11109" indent="389635">
              <a:lnSpc>
                <a:spcPct val="100000"/>
              </a:lnSpc>
            </a:pPr>
            <a:endParaRPr lang="en-US" sz="2699" b="1" spc="-50" dirty="0">
              <a:solidFill>
                <a:schemeClr val="accent1"/>
              </a:solidFill>
              <a:latin typeface="Pfizer Diatype Office" panose="020B050404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92874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F1214E-C78B-3E0E-0D30-3E4915EBA8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4E95B38-74D0-AC48-F0CD-BCFCCBBC999A}"/>
              </a:ext>
            </a:extLst>
          </p:cNvPr>
          <p:cNvSpPr txBox="1">
            <a:spLocks/>
          </p:cNvSpPr>
          <p:nvPr/>
        </p:nvSpPr>
        <p:spPr>
          <a:xfrm>
            <a:off x="6553140" y="539772"/>
            <a:ext cx="5271854" cy="67698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399" b="1" spc="-25">
                <a:solidFill>
                  <a:schemeClr val="bg1"/>
                </a:solidFill>
                <a:latin typeface="Pfizer Tomorrow" panose="02010503040201060303" pitchFamily="2" charset="77"/>
              </a:rPr>
              <a:t>01 Key Point</a:t>
            </a:r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BF6B9F04-39BD-911E-CEA8-9AAFF53076B7}"/>
              </a:ext>
            </a:extLst>
          </p:cNvPr>
          <p:cNvSpPr txBox="1"/>
          <p:nvPr/>
        </p:nvSpPr>
        <p:spPr>
          <a:xfrm>
            <a:off x="608992" y="2098235"/>
            <a:ext cx="3711646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consectetur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tempor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incididunt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labore et dolore magna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aliqua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Sit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mattis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vulputate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enim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nulla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aliquet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porttitor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Maecenas sed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enim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sem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viverra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Vulputate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sapien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nec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sagittis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aliquam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Massa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massa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ultricies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mi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quis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hendrerit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dolor magna </a:t>
            </a:r>
            <a:r>
              <a:rPr sz="18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eget</a:t>
            </a:r>
            <a:r>
              <a:rPr sz="18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673AF47-27D8-1CBE-4941-D4ACFB01A12D}"/>
              </a:ext>
            </a:extLst>
          </p:cNvPr>
          <p:cNvSpPr txBox="1">
            <a:spLocks/>
          </p:cNvSpPr>
          <p:nvPr/>
        </p:nvSpPr>
        <p:spPr>
          <a:xfrm>
            <a:off x="614625" y="609967"/>
            <a:ext cx="5271854" cy="128240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5009"/>
              </a:lnSpc>
            </a:pPr>
            <a:r>
              <a:rPr lang="en-US" sz="4799" b="1" spc="-25">
                <a:solidFill>
                  <a:schemeClr val="accent1"/>
                </a:solidFill>
                <a:latin typeface="Pfizer Tomorrow" panose="02010503040201060303" pitchFamily="2" charset="77"/>
              </a:rPr>
              <a:t>Headline</a:t>
            </a:r>
          </a:p>
          <a:p>
            <a:pPr>
              <a:lnSpc>
                <a:spcPts val="5009"/>
              </a:lnSpc>
            </a:pPr>
            <a:r>
              <a:rPr lang="en-US" sz="4799" b="1" spc="-25">
                <a:solidFill>
                  <a:schemeClr val="accent1"/>
                </a:solidFill>
                <a:latin typeface="Pfizer Tomorrow" panose="02010503040201060303" pitchFamily="2" charset="77"/>
              </a:rPr>
              <a:t>Goes Here</a:t>
            </a: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D0C88C3B-2A3E-8156-E116-1485233BFCFA}"/>
              </a:ext>
            </a:extLst>
          </p:cNvPr>
          <p:cNvSpPr txBox="1"/>
          <p:nvPr/>
        </p:nvSpPr>
        <p:spPr>
          <a:xfrm>
            <a:off x="6620390" y="1324904"/>
            <a:ext cx="4656536" cy="13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amet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,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consectetur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adipiscing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elit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, sed do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eiusmod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tempor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incididunt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ut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labore et dolore magna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aliqua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. Sit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amet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mattis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vulputate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enim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nulla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aliquet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porttitor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.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5A80F3-BB88-5110-81EC-2A69AD4D79C9}"/>
              </a:ext>
            </a:extLst>
          </p:cNvPr>
          <p:cNvSpPr txBox="1">
            <a:spLocks/>
          </p:cNvSpPr>
          <p:nvPr/>
        </p:nvSpPr>
        <p:spPr>
          <a:xfrm>
            <a:off x="6553140" y="3077065"/>
            <a:ext cx="5271854" cy="67698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399" b="1" spc="-25">
                <a:solidFill>
                  <a:schemeClr val="bg1"/>
                </a:solidFill>
                <a:latin typeface="Pfizer Tomorrow" panose="02010503040201060303" pitchFamily="2" charset="77"/>
              </a:rPr>
              <a:t>02 Key Point</a:t>
            </a:r>
          </a:p>
        </p:txBody>
      </p:sp>
      <p:sp>
        <p:nvSpPr>
          <p:cNvPr id="9" name="TextBox 10">
            <a:extLst>
              <a:ext uri="{FF2B5EF4-FFF2-40B4-BE49-F238E27FC236}">
                <a16:creationId xmlns:a16="http://schemas.microsoft.com/office/drawing/2014/main" id="{CD7080B3-5598-FE2B-B0D1-7685DED51A4D}"/>
              </a:ext>
            </a:extLst>
          </p:cNvPr>
          <p:cNvSpPr txBox="1"/>
          <p:nvPr/>
        </p:nvSpPr>
        <p:spPr>
          <a:xfrm>
            <a:off x="6620390" y="3862197"/>
            <a:ext cx="4656536" cy="1384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amet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,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consectetur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adipiscing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elit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, sed do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eiusmod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tempor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incididunt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ut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labore et dolore magna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aliqua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. Sit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amet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mattis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vulputate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enim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nulla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aliquet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chemeClr val="bg1"/>
                </a:solidFill>
                <a:latin typeface="Pfizer Diatype Office" panose="020B0504040202060203" pitchFamily="34" charset="77"/>
              </a:rPr>
              <a:t>porttitor</a:t>
            </a:r>
            <a:r>
              <a:rPr sz="1800">
                <a:solidFill>
                  <a:schemeClr val="bg1"/>
                </a:solidFill>
                <a:latin typeface="Pfizer Diatype Office" panose="020B0504040202060203" pitchFamily="34" charset="7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64036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85C40C-3DC8-6ADA-888E-FCCF3DF420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CE320D-CFAB-0313-39DB-04DD467774D4}"/>
              </a:ext>
            </a:extLst>
          </p:cNvPr>
          <p:cNvSpPr txBox="1">
            <a:spLocks/>
          </p:cNvSpPr>
          <p:nvPr/>
        </p:nvSpPr>
        <p:spPr>
          <a:xfrm>
            <a:off x="614625" y="648063"/>
            <a:ext cx="4109954" cy="35907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2799"/>
              </a:lnSpc>
            </a:pPr>
            <a:r>
              <a:rPr lang="en-US" sz="2699" b="1" spc="-25">
                <a:solidFill>
                  <a:schemeClr val="accent1"/>
                </a:solidFill>
                <a:latin typeface="Pfizer Tomorrow" panose="02010503040201060303" pitchFamily="2" charset="77"/>
              </a:rPr>
              <a:t>Data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DE85682D-DC08-655B-AC76-68E76C629253}"/>
              </a:ext>
            </a:extLst>
          </p:cNvPr>
          <p:cNvSpPr txBox="1"/>
          <p:nvPr/>
        </p:nvSpPr>
        <p:spPr>
          <a:xfrm>
            <a:off x="608992" y="1308628"/>
            <a:ext cx="6566728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consectetur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tempor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incididunt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labore et dolore magna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aliqua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. </a:t>
            </a: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B204A8D5-A487-8D6B-AA7E-CF6949A878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0936971"/>
              </p:ext>
            </p:extLst>
          </p:nvPr>
        </p:nvGraphicFramePr>
        <p:xfrm>
          <a:off x="238158" y="2156781"/>
          <a:ext cx="3989305" cy="30066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BCE9CC17-ACAB-F3D6-8AE1-6CBFFB128D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0800018"/>
              </p:ext>
            </p:extLst>
          </p:nvPr>
        </p:nvGraphicFramePr>
        <p:xfrm>
          <a:off x="4002126" y="2156781"/>
          <a:ext cx="3989305" cy="30066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811A6A14-FD16-2DE8-AD54-5DACC51072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6200544"/>
              </p:ext>
            </p:extLst>
          </p:nvPr>
        </p:nvGraphicFramePr>
        <p:xfrm>
          <a:off x="7865317" y="2156781"/>
          <a:ext cx="3989305" cy="30066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01783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F1214E-C78B-3E0E-0D30-3E4915EBA8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BF6B9F04-39BD-911E-CEA8-9AAFF53076B7}"/>
              </a:ext>
            </a:extLst>
          </p:cNvPr>
          <p:cNvSpPr txBox="1"/>
          <p:nvPr/>
        </p:nvSpPr>
        <p:spPr>
          <a:xfrm>
            <a:off x="608992" y="1324904"/>
            <a:ext cx="3427224" cy="2215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consectetur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tempor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incididunt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labore et dolore magna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aliqua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. Sit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mattis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vulputate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enim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nulla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aliquet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porttitor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. Maecenas sed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enim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sem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viverra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.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Vulputate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sapien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nec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sagittis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aliquam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. Massa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massa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ultricies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mi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quis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hendrerit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 dolor magna </a:t>
            </a:r>
            <a:r>
              <a:rPr sz="16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eget</a:t>
            </a:r>
            <a:r>
              <a:rPr sz="1600">
                <a:solidFill>
                  <a:srgbClr val="02005E"/>
                </a:solidFill>
                <a:latin typeface="Pfizer Diatype Office" panose="020B0504040202060203" pitchFamily="34" charset="77"/>
              </a:rPr>
              <a:t>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BAE25B-8A5F-AA7D-9935-192B7F1570A1}"/>
              </a:ext>
            </a:extLst>
          </p:cNvPr>
          <p:cNvSpPr txBox="1">
            <a:spLocks/>
          </p:cNvSpPr>
          <p:nvPr/>
        </p:nvSpPr>
        <p:spPr>
          <a:xfrm>
            <a:off x="602595" y="589919"/>
            <a:ext cx="5271854" cy="46153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999" b="1" spc="-25">
                <a:solidFill>
                  <a:schemeClr val="accent1"/>
                </a:solidFill>
                <a:latin typeface="Pfizer Tomorrow" panose="02010503040201060303" pitchFamily="2" charset="77"/>
              </a:rPr>
              <a:t>Headline Goes Here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E7EEBDE-F619-866F-B9E3-D5427005DE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2018815"/>
              </p:ext>
            </p:extLst>
          </p:nvPr>
        </p:nvGraphicFramePr>
        <p:xfrm>
          <a:off x="6191949" y="1051456"/>
          <a:ext cx="4691492" cy="4618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10">
            <a:extLst>
              <a:ext uri="{FF2B5EF4-FFF2-40B4-BE49-F238E27FC236}">
                <a16:creationId xmlns:a16="http://schemas.microsoft.com/office/drawing/2014/main" id="{9AD00708-6ECE-814C-834A-5B9ED3DCBCDA}"/>
              </a:ext>
            </a:extLst>
          </p:cNvPr>
          <p:cNvSpPr txBox="1"/>
          <p:nvPr/>
        </p:nvSpPr>
        <p:spPr>
          <a:xfrm>
            <a:off x="6096001" y="5962963"/>
            <a:ext cx="5295900" cy="438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950">
                <a:solidFill>
                  <a:srgbClr val="02005E"/>
                </a:solidFill>
                <a:latin typeface="Pfizer Diatype Office" panose="020B0504040202060203" pitchFamily="34" charset="77"/>
              </a:rPr>
              <a:t>Note: </a:t>
            </a:r>
            <a:r>
              <a:rPr sz="95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95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95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95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</a:t>
            </a:r>
            <a:r>
              <a:rPr lang="en-US" sz="95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95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95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95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95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95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sz="95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950" err="1">
                <a:solidFill>
                  <a:srgbClr val="02005E"/>
                </a:solidFill>
                <a:latin typeface="Pfizer Diatype Office" panose="020B0504040202060203" pitchFamily="34" charset="77"/>
              </a:rPr>
              <a:t>por</a:t>
            </a:r>
            <a:r>
              <a:rPr sz="95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950" err="1">
                <a:solidFill>
                  <a:srgbClr val="02005E"/>
                </a:solidFill>
                <a:latin typeface="Pfizer Diatype Office" panose="020B0504040202060203" pitchFamily="34" charset="77"/>
              </a:rPr>
              <a:t>incididunt</a:t>
            </a:r>
            <a:r>
              <a:rPr sz="950">
                <a:solidFill>
                  <a:srgbClr val="02005E"/>
                </a:solidFill>
                <a:latin typeface="Pfizer Diatype Office" panose="020B0504040202060203" pitchFamily="34" charset="77"/>
              </a:rPr>
              <a:t> magna. </a:t>
            </a:r>
            <a:endParaRPr lang="en-US" sz="950">
              <a:solidFill>
                <a:srgbClr val="02005E"/>
              </a:solidFill>
              <a:latin typeface="Pfizer Diatype Office" panose="020B0504040202060203" pitchFamily="34" charset="77"/>
            </a:endParaRPr>
          </a:p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950">
                <a:solidFill>
                  <a:srgbClr val="02005E"/>
                </a:solidFill>
                <a:latin typeface="Pfizer Diatype Office" panose="020B0504040202060203" pitchFamily="34" charset="77"/>
              </a:rPr>
              <a:t>Source: Lorem ipsum dolor sit </a:t>
            </a:r>
            <a:r>
              <a:rPr lang="en-US" sz="95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lang="en-US" sz="950">
                <a:solidFill>
                  <a:srgbClr val="02005E"/>
                </a:solidFill>
                <a:latin typeface="Pfizer Diatype Office" panose="020B0504040202060203" pitchFamily="34" charset="77"/>
              </a:rPr>
              <a:t>.</a:t>
            </a:r>
          </a:p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endParaRPr sz="95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74164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85C40C-3DC8-6ADA-888E-FCCF3DF420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CE320D-CFAB-0313-39DB-04DD467774D4}"/>
              </a:ext>
            </a:extLst>
          </p:cNvPr>
          <p:cNvSpPr txBox="1">
            <a:spLocks/>
          </p:cNvSpPr>
          <p:nvPr/>
        </p:nvSpPr>
        <p:spPr>
          <a:xfrm>
            <a:off x="614625" y="648063"/>
            <a:ext cx="4109954" cy="35907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2799"/>
              </a:lnSpc>
            </a:pPr>
            <a:r>
              <a:rPr lang="en-US" sz="2699" b="1" spc="-25">
                <a:solidFill>
                  <a:schemeClr val="accent1"/>
                </a:solidFill>
                <a:latin typeface="Pfizer Tomorrow" panose="02010503040201060303" pitchFamily="2" charset="77"/>
              </a:rPr>
              <a:t>Project Stages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DE85682D-DC08-655B-AC76-68E76C629253}"/>
              </a:ext>
            </a:extLst>
          </p:cNvPr>
          <p:cNvSpPr txBox="1"/>
          <p:nvPr/>
        </p:nvSpPr>
        <p:spPr>
          <a:xfrm>
            <a:off x="608992" y="1308628"/>
            <a:ext cx="6566728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consectetur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tempor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incididunt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 labore et dolore magna </a:t>
            </a:r>
            <a:r>
              <a:rPr sz="18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aliqua</a:t>
            </a:r>
            <a:r>
              <a:rPr sz="1800">
                <a:solidFill>
                  <a:srgbClr val="02005E"/>
                </a:solidFill>
                <a:latin typeface="Pfizer Diatype Office" panose="020B0504040202060203" pitchFamily="34" charset="77"/>
              </a:rPr>
              <a:t>. </a:t>
            </a:r>
          </a:p>
        </p:txBody>
      </p:sp>
      <p:sp>
        <p:nvSpPr>
          <p:cNvPr id="5" name="Google Shape;305;p64">
            <a:extLst>
              <a:ext uri="{FF2B5EF4-FFF2-40B4-BE49-F238E27FC236}">
                <a16:creationId xmlns:a16="http://schemas.microsoft.com/office/drawing/2014/main" id="{F5AA3B67-CE87-161C-B0F1-045251DC502C}"/>
              </a:ext>
            </a:extLst>
          </p:cNvPr>
          <p:cNvSpPr/>
          <p:nvPr/>
        </p:nvSpPr>
        <p:spPr>
          <a:xfrm>
            <a:off x="608992" y="3670635"/>
            <a:ext cx="2482107" cy="760417"/>
          </a:xfrm>
          <a:prstGeom prst="roundRect">
            <a:avLst>
              <a:gd name="adj" fmla="val 12630"/>
            </a:avLst>
          </a:prstGeom>
          <a:solidFill>
            <a:srgbClr val="F9FDFF"/>
          </a:solidFill>
          <a:ln w="28575">
            <a:solidFill>
              <a:schemeClr val="accent1"/>
            </a:solidFill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 defTabSz="609433">
              <a:lnSpc>
                <a:spcPts val="1400"/>
              </a:lnSpc>
              <a:buClr>
                <a:srgbClr val="FFFFFF"/>
              </a:buClr>
              <a:buSzPts val="1800"/>
              <a:defRPr/>
            </a:pPr>
            <a:r>
              <a:rPr lang="en-US" sz="1400" b="1" kern="0">
                <a:solidFill>
                  <a:srgbClr val="0000CA"/>
                </a:solidFill>
                <a:latin typeface="Pfizer Tomorrow" panose="02010503040201060303" pitchFamily="2" charset="77"/>
                <a:ea typeface="Red Hat Display Black" panose="02010303040201060303" pitchFamily="2" charset="0"/>
                <a:cs typeface="Red Hat Display Black" panose="02010303040201060303" pitchFamily="2" charset="0"/>
                <a:sym typeface="Century Gothic"/>
              </a:rPr>
              <a:t>Stage 1</a:t>
            </a:r>
            <a:endParaRPr lang="en-US" sz="1200" b="1" kern="0">
              <a:solidFill>
                <a:srgbClr val="0000CA"/>
              </a:solidFill>
              <a:latin typeface="Pfizer Tomorrow" panose="02010503040201060303" pitchFamily="2" charset="77"/>
              <a:ea typeface="Red Hat Display Medium" panose="02010303040201060303" pitchFamily="2" charset="0"/>
              <a:cs typeface="Red Hat Display Medium" panose="02010303040201060303" pitchFamily="2" charset="0"/>
              <a:sym typeface="Arial"/>
            </a:endParaRPr>
          </a:p>
        </p:txBody>
      </p:sp>
      <p:sp>
        <p:nvSpPr>
          <p:cNvPr id="6" name="Google Shape;305;p64">
            <a:extLst>
              <a:ext uri="{FF2B5EF4-FFF2-40B4-BE49-F238E27FC236}">
                <a16:creationId xmlns:a16="http://schemas.microsoft.com/office/drawing/2014/main" id="{07D34AA0-DE15-0172-5DE4-6718BDDF9F9C}"/>
              </a:ext>
            </a:extLst>
          </p:cNvPr>
          <p:cNvSpPr/>
          <p:nvPr/>
        </p:nvSpPr>
        <p:spPr>
          <a:xfrm>
            <a:off x="3203669" y="3670635"/>
            <a:ext cx="1520642" cy="760417"/>
          </a:xfrm>
          <a:prstGeom prst="roundRect">
            <a:avLst>
              <a:gd name="adj" fmla="val 14255"/>
            </a:avLst>
          </a:prstGeom>
          <a:solidFill>
            <a:srgbClr val="BDE7FF"/>
          </a:solidFill>
          <a:ln w="28575"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 defTabSz="609433">
              <a:lnSpc>
                <a:spcPts val="1400"/>
              </a:lnSpc>
              <a:buClr>
                <a:srgbClr val="FFFFFF"/>
              </a:buClr>
              <a:buSzPts val="1800"/>
              <a:defRPr/>
            </a:pPr>
            <a:r>
              <a:rPr lang="en-US" sz="1400" b="1" kern="0">
                <a:solidFill>
                  <a:srgbClr val="0000CA"/>
                </a:solidFill>
                <a:latin typeface="Pfizer Tomorrow" panose="02010503040201060303" pitchFamily="2" charset="77"/>
                <a:ea typeface="Red Hat Display Black" panose="02010303040201060303" pitchFamily="2" charset="0"/>
                <a:cs typeface="Red Hat Display Black" panose="02010303040201060303" pitchFamily="2" charset="0"/>
                <a:sym typeface="Century Gothic"/>
              </a:rPr>
              <a:t>Stage 2</a:t>
            </a:r>
            <a:endParaRPr lang="en-US" sz="1200" b="1" kern="0">
              <a:solidFill>
                <a:srgbClr val="0000CA"/>
              </a:solidFill>
              <a:latin typeface="Pfizer Tomorrow" panose="02010503040201060303" pitchFamily="2" charset="77"/>
              <a:ea typeface="Red Hat Display Medium" panose="02010303040201060303" pitchFamily="2" charset="0"/>
              <a:cs typeface="Red Hat Display Medium" panose="02010303040201060303" pitchFamily="2" charset="0"/>
              <a:sym typeface="Arial"/>
            </a:endParaRPr>
          </a:p>
        </p:txBody>
      </p:sp>
      <p:sp>
        <p:nvSpPr>
          <p:cNvPr id="7" name="Google Shape;305;p64">
            <a:extLst>
              <a:ext uri="{FF2B5EF4-FFF2-40B4-BE49-F238E27FC236}">
                <a16:creationId xmlns:a16="http://schemas.microsoft.com/office/drawing/2014/main" id="{530762CA-1BF2-E50B-EDF5-DD5349D9F6FD}"/>
              </a:ext>
            </a:extLst>
          </p:cNvPr>
          <p:cNvSpPr/>
          <p:nvPr/>
        </p:nvSpPr>
        <p:spPr>
          <a:xfrm>
            <a:off x="4836881" y="3670635"/>
            <a:ext cx="2053179" cy="760417"/>
          </a:xfrm>
          <a:prstGeom prst="roundRect">
            <a:avLst>
              <a:gd name="adj" fmla="val 14255"/>
            </a:avLst>
          </a:prstGeom>
          <a:solidFill>
            <a:srgbClr val="0095FF"/>
          </a:solidFill>
          <a:ln w="28575"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 defTabSz="609433">
              <a:lnSpc>
                <a:spcPts val="1400"/>
              </a:lnSpc>
              <a:buClr>
                <a:srgbClr val="FFFFFF"/>
              </a:buClr>
              <a:buSzPts val="1800"/>
              <a:defRPr/>
            </a:pPr>
            <a:r>
              <a:rPr lang="en-US" sz="1400" b="1" kern="0">
                <a:solidFill>
                  <a:schemeClr val="bg1"/>
                </a:solidFill>
                <a:latin typeface="Pfizer Tomorrow" panose="02010503040201060303" pitchFamily="2" charset="77"/>
                <a:ea typeface="Red Hat Display Black" panose="02010303040201060303" pitchFamily="2" charset="0"/>
                <a:cs typeface="Red Hat Display Black" panose="02010303040201060303" pitchFamily="2" charset="0"/>
                <a:sym typeface="Century Gothic"/>
              </a:rPr>
              <a:t>Stage 3</a:t>
            </a:r>
            <a:endParaRPr lang="en-US" sz="1200" b="1" kern="0">
              <a:solidFill>
                <a:schemeClr val="bg1"/>
              </a:solidFill>
              <a:latin typeface="Pfizer Tomorrow" panose="02010503040201060303" pitchFamily="2" charset="77"/>
              <a:ea typeface="Red Hat Display Medium" panose="02010303040201060303" pitchFamily="2" charset="0"/>
              <a:cs typeface="Red Hat Display Medium" panose="02010303040201060303" pitchFamily="2" charset="0"/>
              <a:sym typeface="Arial"/>
            </a:endParaRPr>
          </a:p>
        </p:txBody>
      </p:sp>
      <p:sp>
        <p:nvSpPr>
          <p:cNvPr id="8" name="Google Shape;305;p64">
            <a:extLst>
              <a:ext uri="{FF2B5EF4-FFF2-40B4-BE49-F238E27FC236}">
                <a16:creationId xmlns:a16="http://schemas.microsoft.com/office/drawing/2014/main" id="{E652375C-97E2-C8F5-C6D1-4E2C84116A19}"/>
              </a:ext>
            </a:extLst>
          </p:cNvPr>
          <p:cNvSpPr/>
          <p:nvPr/>
        </p:nvSpPr>
        <p:spPr>
          <a:xfrm>
            <a:off x="7002628" y="3670635"/>
            <a:ext cx="1574424" cy="760417"/>
          </a:xfrm>
          <a:prstGeom prst="roundRect">
            <a:avLst>
              <a:gd name="adj" fmla="val 17504"/>
            </a:avLst>
          </a:prstGeom>
          <a:solidFill>
            <a:srgbClr val="0000CA"/>
          </a:solidFill>
          <a:ln w="28575"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 defTabSz="609433">
              <a:lnSpc>
                <a:spcPts val="1400"/>
              </a:lnSpc>
              <a:buClr>
                <a:srgbClr val="FFFFFF"/>
              </a:buClr>
              <a:buSzPts val="1800"/>
              <a:defRPr/>
            </a:pPr>
            <a:r>
              <a:rPr lang="en-US" sz="1400" b="1" kern="0">
                <a:solidFill>
                  <a:schemeClr val="bg1"/>
                </a:solidFill>
                <a:latin typeface="Pfizer Tomorrow" panose="02010503040201060303" pitchFamily="2" charset="77"/>
                <a:ea typeface="Red Hat Display Black" panose="02010303040201060303" pitchFamily="2" charset="0"/>
                <a:cs typeface="Red Hat Display Black" panose="02010303040201060303" pitchFamily="2" charset="0"/>
                <a:sym typeface="Century Gothic"/>
              </a:rPr>
              <a:t>Stage 4</a:t>
            </a:r>
            <a:endParaRPr lang="en-US" sz="1200" b="1" kern="0">
              <a:solidFill>
                <a:schemeClr val="bg1"/>
              </a:solidFill>
              <a:latin typeface="Pfizer Tomorrow" panose="02010503040201060303" pitchFamily="2" charset="77"/>
              <a:ea typeface="Red Hat Display Medium" panose="02010303040201060303" pitchFamily="2" charset="0"/>
              <a:cs typeface="Red Hat Display Medium" panose="02010303040201060303" pitchFamily="2" charset="0"/>
              <a:sym typeface="Arial"/>
            </a:endParaRPr>
          </a:p>
        </p:txBody>
      </p:sp>
      <p:sp>
        <p:nvSpPr>
          <p:cNvPr id="9" name="Google Shape;305;p64">
            <a:extLst>
              <a:ext uri="{FF2B5EF4-FFF2-40B4-BE49-F238E27FC236}">
                <a16:creationId xmlns:a16="http://schemas.microsoft.com/office/drawing/2014/main" id="{557251AB-9C18-54EF-A51B-FDAF53FD0479}"/>
              </a:ext>
            </a:extLst>
          </p:cNvPr>
          <p:cNvSpPr/>
          <p:nvPr/>
        </p:nvSpPr>
        <p:spPr>
          <a:xfrm>
            <a:off x="8689622" y="3670635"/>
            <a:ext cx="2892748" cy="760417"/>
          </a:xfrm>
          <a:prstGeom prst="roundRect">
            <a:avLst>
              <a:gd name="adj" fmla="val 15879"/>
            </a:avLst>
          </a:prstGeom>
          <a:solidFill>
            <a:srgbClr val="02005E"/>
          </a:solidFill>
          <a:ln w="28575"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 defTabSz="609433">
              <a:lnSpc>
                <a:spcPts val="1400"/>
              </a:lnSpc>
              <a:buClr>
                <a:srgbClr val="FFFFFF"/>
              </a:buClr>
              <a:buSzPts val="1800"/>
              <a:defRPr/>
            </a:pPr>
            <a:r>
              <a:rPr lang="en-US" sz="1400" b="1" kern="0">
                <a:solidFill>
                  <a:schemeClr val="bg1"/>
                </a:solidFill>
                <a:latin typeface="Pfizer Tomorrow" panose="02010503040201060303" pitchFamily="2" charset="77"/>
                <a:ea typeface="Red Hat Display Black" panose="02010303040201060303" pitchFamily="2" charset="0"/>
                <a:cs typeface="Red Hat Display Black" panose="02010303040201060303" pitchFamily="2" charset="0"/>
                <a:sym typeface="Century Gothic"/>
              </a:rPr>
              <a:t>Stage 5</a:t>
            </a:r>
            <a:endParaRPr lang="en-US" sz="1200" b="1" kern="0">
              <a:solidFill>
                <a:schemeClr val="bg1"/>
              </a:solidFill>
              <a:latin typeface="Pfizer Tomorrow" panose="02010503040201060303" pitchFamily="2" charset="77"/>
              <a:ea typeface="Red Hat Display Medium" panose="02010303040201060303" pitchFamily="2" charset="0"/>
              <a:cs typeface="Red Hat Display Medium" panose="02010303040201060303" pitchFamily="2" charset="0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097D1-AB2B-00F9-D2B0-D16B53AA33A1}"/>
              </a:ext>
            </a:extLst>
          </p:cNvPr>
          <p:cNvSpPr txBox="1"/>
          <p:nvPr/>
        </p:nvSpPr>
        <p:spPr>
          <a:xfrm>
            <a:off x="3203669" y="2661387"/>
            <a:ext cx="977823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Month</a:t>
            </a:r>
          </a:p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2024</a:t>
            </a:r>
            <a:endParaRPr sz="140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9002FE-864B-1C60-82F8-29B78091DC73}"/>
              </a:ext>
            </a:extLst>
          </p:cNvPr>
          <p:cNvSpPr txBox="1"/>
          <p:nvPr/>
        </p:nvSpPr>
        <p:spPr>
          <a:xfrm>
            <a:off x="4836881" y="2661387"/>
            <a:ext cx="977823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Month</a:t>
            </a:r>
          </a:p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2024</a:t>
            </a:r>
            <a:endParaRPr sz="140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F6B5EA-7F28-3557-6398-8B461E8F36E1}"/>
              </a:ext>
            </a:extLst>
          </p:cNvPr>
          <p:cNvSpPr txBox="1"/>
          <p:nvPr/>
        </p:nvSpPr>
        <p:spPr>
          <a:xfrm>
            <a:off x="7002630" y="2661387"/>
            <a:ext cx="977823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Month</a:t>
            </a:r>
          </a:p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2024</a:t>
            </a:r>
            <a:endParaRPr sz="140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1C8A6F-2DF9-F7E1-C9D6-28D9BEF91A32}"/>
              </a:ext>
            </a:extLst>
          </p:cNvPr>
          <p:cNvSpPr txBox="1"/>
          <p:nvPr/>
        </p:nvSpPr>
        <p:spPr>
          <a:xfrm>
            <a:off x="8689624" y="2661387"/>
            <a:ext cx="977823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Month</a:t>
            </a:r>
          </a:p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2025</a:t>
            </a:r>
            <a:endParaRPr sz="140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E6C322-912A-2908-D9CA-CBBA4DF6328B}"/>
              </a:ext>
            </a:extLst>
          </p:cNvPr>
          <p:cNvCxnSpPr>
            <a:cxnSpLocks/>
          </p:cNvCxnSpPr>
          <p:nvPr/>
        </p:nvCxnSpPr>
        <p:spPr>
          <a:xfrm flipV="1">
            <a:off x="3091099" y="2661388"/>
            <a:ext cx="0" cy="888239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342B1FD-87D4-B9A9-C480-F2AE130F990E}"/>
              </a:ext>
            </a:extLst>
          </p:cNvPr>
          <p:cNvCxnSpPr>
            <a:cxnSpLocks/>
          </p:cNvCxnSpPr>
          <p:nvPr/>
        </p:nvCxnSpPr>
        <p:spPr>
          <a:xfrm flipV="1">
            <a:off x="4724311" y="2661388"/>
            <a:ext cx="0" cy="888239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83DEA50-AC44-9D9B-2CF1-963C8E005364}"/>
              </a:ext>
            </a:extLst>
          </p:cNvPr>
          <p:cNvCxnSpPr>
            <a:cxnSpLocks/>
          </p:cNvCxnSpPr>
          <p:nvPr/>
        </p:nvCxnSpPr>
        <p:spPr>
          <a:xfrm flipV="1">
            <a:off x="6882676" y="2661388"/>
            <a:ext cx="0" cy="888239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BB7224A-A727-EF5D-5EFF-3DE14C29502D}"/>
              </a:ext>
            </a:extLst>
          </p:cNvPr>
          <p:cNvCxnSpPr>
            <a:cxnSpLocks/>
          </p:cNvCxnSpPr>
          <p:nvPr/>
        </p:nvCxnSpPr>
        <p:spPr>
          <a:xfrm flipV="1">
            <a:off x="8563339" y="2661388"/>
            <a:ext cx="0" cy="888239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10">
            <a:extLst>
              <a:ext uri="{FF2B5EF4-FFF2-40B4-BE49-F238E27FC236}">
                <a16:creationId xmlns:a16="http://schemas.microsoft.com/office/drawing/2014/main" id="{C909065B-A8EF-B62D-295C-F7DFA4F49DD4}"/>
              </a:ext>
            </a:extLst>
          </p:cNvPr>
          <p:cNvSpPr txBox="1"/>
          <p:nvPr/>
        </p:nvSpPr>
        <p:spPr>
          <a:xfrm>
            <a:off x="608993" y="4734308"/>
            <a:ext cx="1905280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</a:t>
            </a:r>
            <a:r>
              <a:rPr lang="en-US"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por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incididunt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labore et dolore magna. </a:t>
            </a:r>
          </a:p>
        </p:txBody>
      </p:sp>
      <p:sp>
        <p:nvSpPr>
          <p:cNvPr id="32" name="TextBox 10">
            <a:extLst>
              <a:ext uri="{FF2B5EF4-FFF2-40B4-BE49-F238E27FC236}">
                <a16:creationId xmlns:a16="http://schemas.microsoft.com/office/drawing/2014/main" id="{64AA19C0-135E-BDCC-7791-C73003C6820A}"/>
              </a:ext>
            </a:extLst>
          </p:cNvPr>
          <p:cNvSpPr txBox="1"/>
          <p:nvPr/>
        </p:nvSpPr>
        <p:spPr>
          <a:xfrm>
            <a:off x="3203937" y="4734308"/>
            <a:ext cx="1286796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</a:t>
            </a:r>
            <a:r>
              <a:rPr lang="en-US"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lang="en-US" sz="1200">
                <a:solidFill>
                  <a:srgbClr val="02005E"/>
                </a:solidFill>
                <a:latin typeface="Pfizer Diatype Office" panose="020B0504040202060203" pitchFamily="34" charset="77"/>
              </a:rPr>
              <a:t>.</a:t>
            </a:r>
            <a:endParaRPr sz="120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33" name="TextBox 10">
            <a:extLst>
              <a:ext uri="{FF2B5EF4-FFF2-40B4-BE49-F238E27FC236}">
                <a16:creationId xmlns:a16="http://schemas.microsoft.com/office/drawing/2014/main" id="{0D4C594B-800E-98A5-95F2-5B2881E6FF58}"/>
              </a:ext>
            </a:extLst>
          </p:cNvPr>
          <p:cNvSpPr txBox="1"/>
          <p:nvPr/>
        </p:nvSpPr>
        <p:spPr>
          <a:xfrm>
            <a:off x="4857710" y="4734308"/>
            <a:ext cx="1905280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</a:t>
            </a:r>
            <a:r>
              <a:rPr lang="en-US"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por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incididunt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labore et dolore magna. </a:t>
            </a:r>
          </a:p>
        </p:txBody>
      </p:sp>
      <p:sp>
        <p:nvSpPr>
          <p:cNvPr id="34" name="TextBox 10">
            <a:extLst>
              <a:ext uri="{FF2B5EF4-FFF2-40B4-BE49-F238E27FC236}">
                <a16:creationId xmlns:a16="http://schemas.microsoft.com/office/drawing/2014/main" id="{820EC4F4-64D0-A658-97F5-A4213B1DEC13}"/>
              </a:ext>
            </a:extLst>
          </p:cNvPr>
          <p:cNvSpPr txBox="1"/>
          <p:nvPr/>
        </p:nvSpPr>
        <p:spPr>
          <a:xfrm>
            <a:off x="8743404" y="4734308"/>
            <a:ext cx="1905280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</a:t>
            </a:r>
            <a:r>
              <a:rPr lang="en-US"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por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incididunt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labore et dolore magna. </a:t>
            </a:r>
          </a:p>
        </p:txBody>
      </p:sp>
      <p:sp>
        <p:nvSpPr>
          <p:cNvPr id="35" name="TextBox 10">
            <a:extLst>
              <a:ext uri="{FF2B5EF4-FFF2-40B4-BE49-F238E27FC236}">
                <a16:creationId xmlns:a16="http://schemas.microsoft.com/office/drawing/2014/main" id="{C34D0A07-93DA-8F9A-8A98-D50B27542193}"/>
              </a:ext>
            </a:extLst>
          </p:cNvPr>
          <p:cNvSpPr txBox="1"/>
          <p:nvPr/>
        </p:nvSpPr>
        <p:spPr>
          <a:xfrm>
            <a:off x="7089631" y="4734308"/>
            <a:ext cx="1286796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</a:t>
            </a:r>
            <a:r>
              <a:rPr lang="en-US"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20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20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lang="en-US" sz="1200">
                <a:solidFill>
                  <a:srgbClr val="02005E"/>
                </a:solidFill>
                <a:latin typeface="Pfizer Diatype Office" panose="020B0504040202060203" pitchFamily="34" charset="77"/>
              </a:rPr>
              <a:t>.</a:t>
            </a:r>
            <a:endParaRPr sz="120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CF7D08-B917-D54F-EF25-D511EA75DDA6}"/>
              </a:ext>
            </a:extLst>
          </p:cNvPr>
          <p:cNvSpPr txBox="1"/>
          <p:nvPr/>
        </p:nvSpPr>
        <p:spPr>
          <a:xfrm>
            <a:off x="737517" y="2661387"/>
            <a:ext cx="977823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Month</a:t>
            </a:r>
          </a:p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400">
                <a:solidFill>
                  <a:srgbClr val="02005E"/>
                </a:solidFill>
                <a:latin typeface="Pfizer Diatype Office" panose="020B0504040202060203" pitchFamily="34" charset="77"/>
              </a:rPr>
              <a:t>2024</a:t>
            </a:r>
            <a:endParaRPr sz="140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F97719-254D-DB3B-25F5-B483ED71C19E}"/>
              </a:ext>
            </a:extLst>
          </p:cNvPr>
          <p:cNvCxnSpPr>
            <a:cxnSpLocks/>
          </p:cNvCxnSpPr>
          <p:nvPr/>
        </p:nvCxnSpPr>
        <p:spPr>
          <a:xfrm flipV="1">
            <a:off x="624946" y="2661388"/>
            <a:ext cx="0" cy="888239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2637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B2435FB-8144-93FB-4A83-EDFFE64B83F4}"/>
              </a:ext>
            </a:extLst>
          </p:cNvPr>
          <p:cNvSpPr txBox="1">
            <a:spLocks/>
          </p:cNvSpPr>
          <p:nvPr/>
        </p:nvSpPr>
        <p:spPr>
          <a:xfrm>
            <a:off x="591268" y="609967"/>
            <a:ext cx="10514231" cy="1218282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9498"/>
              </a:lnSpc>
            </a:pPr>
            <a:r>
              <a:rPr lang="en-US" sz="9648" b="1" spc="-50">
                <a:solidFill>
                  <a:schemeClr val="bg1"/>
                </a:solidFill>
                <a:latin typeface="Pfizer Tomorrow" panose="02010503040201060303" pitchFamily="2" charset="7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57369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6168A-9F8B-AE64-6A3B-DD036396C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Meet Nazareth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8CF61D-4147-236F-218C-CE2A064E6B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5DF2D63-3FF5-D547-96B9-BE9CCD1ABA58}" type="slidenum">
              <a:rPr kumimoji="0" lang="en-US" sz="1200" b="0" i="0" u="none" strike="noStrike" kern="1200" cap="all" spc="200" normalizeH="0" baseline="0" noProof="0" smtClean="0">
                <a:ln>
                  <a:noFill/>
                </a:ln>
                <a:solidFill>
                  <a:srgbClr val="96D3ED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all" spc="200" normalizeH="0" baseline="0" noProof="0" dirty="0">
              <a:ln>
                <a:noFill/>
              </a:ln>
              <a:solidFill>
                <a:srgbClr val="96D3ED"/>
              </a:solidFill>
              <a:effectLst/>
              <a:uLnTx/>
              <a:uFillTx/>
              <a:latin typeface="Posterama" panose="020B0504020200020000" pitchFamily="34" charset="0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39D430-6FFC-66C6-AF3D-05E76D9D4BB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all" spc="100" normalizeH="0" baseline="0" noProof="0" dirty="0">
                <a:ln>
                  <a:noFill/>
                </a:ln>
                <a:solidFill>
                  <a:srgbClr val="96D3ED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+mn-cs"/>
              </a:rPr>
              <a:t>DSI INTERVIEW</a:t>
            </a:r>
          </a:p>
        </p:txBody>
      </p:sp>
      <p:pic>
        <p:nvPicPr>
          <p:cNvPr id="17" name="Picture Placeholder 25">
            <a:extLst>
              <a:ext uri="{FF2B5EF4-FFF2-40B4-BE49-F238E27FC236}">
                <a16:creationId xmlns:a16="http://schemas.microsoft.com/office/drawing/2014/main" id="{9FE8A44E-4872-96D1-84CB-87AA25C1A65D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/>
          <a:stretch/>
        </p:blipFill>
        <p:spPr>
          <a:xfrm>
            <a:off x="1504107" y="1475704"/>
            <a:ext cx="1828800" cy="1828800"/>
          </a:xfrm>
          <a:custGeom>
            <a:avLst/>
            <a:gdLst>
              <a:gd name="connsiteX0" fmla="*/ 891540 w 1783080"/>
              <a:gd name="connsiteY0" fmla="*/ 0 h 1783080"/>
              <a:gd name="connsiteX1" fmla="*/ 1783080 w 1783080"/>
              <a:gd name="connsiteY1" fmla="*/ 891540 h 1783080"/>
              <a:gd name="connsiteX2" fmla="*/ 891540 w 1783080"/>
              <a:gd name="connsiteY2" fmla="*/ 1783080 h 1783080"/>
              <a:gd name="connsiteX3" fmla="*/ 0 w 1783080"/>
              <a:gd name="connsiteY3" fmla="*/ 891540 h 1783080"/>
              <a:gd name="connsiteX4" fmla="*/ 891540 w 1783080"/>
              <a:gd name="connsiteY4" fmla="*/ 0 h 178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3080" h="1783080">
                <a:moveTo>
                  <a:pt x="891540" y="0"/>
                </a:moveTo>
                <a:cubicBezTo>
                  <a:pt x="1383924" y="0"/>
                  <a:pt x="1783080" y="399156"/>
                  <a:pt x="1783080" y="891540"/>
                </a:cubicBezTo>
                <a:cubicBezTo>
                  <a:pt x="1783080" y="1383924"/>
                  <a:pt x="1383924" y="1783080"/>
                  <a:pt x="891540" y="1783080"/>
                </a:cubicBezTo>
                <a:cubicBezTo>
                  <a:pt x="399156" y="1783080"/>
                  <a:pt x="0" y="1383924"/>
                  <a:pt x="0" y="891540"/>
                </a:cubicBezTo>
                <a:cubicBezTo>
                  <a:pt x="0" y="399156"/>
                  <a:pt x="399156" y="0"/>
                  <a:pt x="891540" y="0"/>
                </a:cubicBezTo>
                <a:close/>
              </a:path>
            </a:pathLst>
          </a:cu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55555B-2DC1-8FAB-836A-FF067294BAB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91778" y="3422585"/>
            <a:ext cx="1828800" cy="378530"/>
          </a:xfrm>
        </p:spPr>
        <p:txBody>
          <a:bodyPr/>
          <a:lstStyle/>
          <a:p>
            <a:pPr marL="0" indent="0" algn="ctr">
              <a:buNone/>
            </a:pPr>
            <a:r>
              <a:rPr lang="en-US" sz="1400" b="1" dirty="0">
                <a:effectLst/>
              </a:rPr>
              <a:t>Nazareth Lopez</a:t>
            </a:r>
            <a:endParaRPr lang="en-US" sz="1400" b="1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FB3C79A-5A2E-1974-C643-A59B78E2E7CF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89826" y="3541149"/>
            <a:ext cx="1828800" cy="347663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>Biotechnology</a:t>
            </a:r>
            <a:r>
              <a:rPr lang="en-US" cap="none" dirty="0">
                <a:effectLst/>
              </a:rPr>
              <a:t> </a:t>
            </a:r>
            <a:r>
              <a:rPr lang="en-US" sz="1400" dirty="0"/>
              <a:t>Engineer</a:t>
            </a:r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5A07B14-2360-0003-C403-44C18346197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00487" y="4206134"/>
            <a:ext cx="1828800" cy="347663"/>
          </a:xfrm>
        </p:spPr>
        <p:txBody>
          <a:bodyPr/>
          <a:lstStyle/>
          <a:p>
            <a:pPr marL="0" indent="0" algn="ctr">
              <a:buNone/>
            </a:pPr>
            <a:r>
              <a:rPr lang="en-US" sz="1400" dirty="0"/>
              <a:t>Chemical</a:t>
            </a:r>
            <a:r>
              <a:rPr lang="en-US" cap="none" dirty="0">
                <a:effectLst/>
              </a:rPr>
              <a:t> </a:t>
            </a:r>
            <a:r>
              <a:rPr lang="en-US" sz="1400" dirty="0"/>
              <a:t>Analyst - </a:t>
            </a:r>
            <a:r>
              <a:rPr lang="en-US" sz="1400" dirty="0" err="1"/>
              <a:t>Laquinsa</a:t>
            </a:r>
            <a:endParaRPr lang="en-US" sz="1400" dirty="0"/>
          </a:p>
          <a:p>
            <a:endParaRPr lang="en-US" dirty="0"/>
          </a:p>
        </p:txBody>
      </p:sp>
      <p:pic>
        <p:nvPicPr>
          <p:cNvPr id="7" name="Picture Placeholder 6" descr="A picture containing text&#10;&#10;Description automatically generated">
            <a:extLst>
              <a:ext uri="{FF2B5EF4-FFF2-40B4-BE49-F238E27FC236}">
                <a16:creationId xmlns:a16="http://schemas.microsoft.com/office/drawing/2014/main" id="{3685E42E-9717-406A-D8F1-6A593C056D06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/>
          <a:srcRect t="7626" b="7626"/>
          <a:stretch>
            <a:fillRect/>
          </a:stretch>
        </p:blipFill>
        <p:spPr>
          <a:xfrm>
            <a:off x="9463083" y="1788675"/>
            <a:ext cx="1828800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1" name="Picture Placeholder 20" descr="A picture containing pan&#10;&#10;Description automatically generated">
            <a:extLst>
              <a:ext uri="{FF2B5EF4-FFF2-40B4-BE49-F238E27FC236}">
                <a16:creationId xmlns:a16="http://schemas.microsoft.com/office/drawing/2014/main" id="{DBCFDC55-AB38-8661-AB8D-993B8D4BDED5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l="1087" r="1087"/>
          <a:stretch>
            <a:fillRect/>
          </a:stretch>
        </p:blipFill>
        <p:spPr>
          <a:xfrm>
            <a:off x="9365035" y="3559928"/>
            <a:ext cx="1828800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Picture Placeholder 20">
            <a:extLst>
              <a:ext uri="{FF2B5EF4-FFF2-40B4-BE49-F238E27FC236}">
                <a16:creationId xmlns:a16="http://schemas.microsoft.com/office/drawing/2014/main" id="{7B0E88B7-9357-4D16-DEAB-6849897500F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824" r="6824"/>
          <a:stretch/>
        </p:blipFill>
        <p:spPr>
          <a:xfrm>
            <a:off x="7957022" y="2306237"/>
            <a:ext cx="1828800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6" name="Picture Placeholder 20">
            <a:extLst>
              <a:ext uri="{FF2B5EF4-FFF2-40B4-BE49-F238E27FC236}">
                <a16:creationId xmlns:a16="http://schemas.microsoft.com/office/drawing/2014/main" id="{4DA023DD-26CE-2667-3FE6-AF46D0598F6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9491" b="9491"/>
          <a:stretch/>
        </p:blipFill>
        <p:spPr>
          <a:xfrm>
            <a:off x="6397995" y="1566822"/>
            <a:ext cx="1828800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7" name="Picture Placeholder 20">
            <a:extLst>
              <a:ext uri="{FF2B5EF4-FFF2-40B4-BE49-F238E27FC236}">
                <a16:creationId xmlns:a16="http://schemas.microsoft.com/office/drawing/2014/main" id="{7E6D3A7F-828D-E438-4F4A-376DFCA153F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785" r="785"/>
          <a:stretch/>
        </p:blipFill>
        <p:spPr>
          <a:xfrm>
            <a:off x="4569195" y="2419778"/>
            <a:ext cx="1828800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F07FEF33-50CC-C027-CDE2-C9511AD68955}"/>
              </a:ext>
            </a:extLst>
          </p:cNvPr>
          <p:cNvSpPr txBox="1">
            <a:spLocks/>
          </p:cNvSpPr>
          <p:nvPr/>
        </p:nvSpPr>
        <p:spPr>
          <a:xfrm>
            <a:off x="3691105" y="5249169"/>
            <a:ext cx="1828800" cy="3474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University Technical Degree in Informatics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aytona Condensed Light"/>
              <a:ea typeface="+mn-ea"/>
              <a:cs typeface="+mn-cs"/>
            </a:endParaRPr>
          </a:p>
        </p:txBody>
      </p:sp>
      <p:pic>
        <p:nvPicPr>
          <p:cNvPr id="30" name="Picture Placeholder 20">
            <a:extLst>
              <a:ext uri="{FF2B5EF4-FFF2-40B4-BE49-F238E27FC236}">
                <a16:creationId xmlns:a16="http://schemas.microsoft.com/office/drawing/2014/main" id="{3A28F575-5F35-D2AB-B226-B658024E98C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966" r="966"/>
          <a:stretch/>
        </p:blipFill>
        <p:spPr>
          <a:xfrm>
            <a:off x="6226270" y="3368292"/>
            <a:ext cx="1828800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929FACA8-55CB-91ED-16D6-104C24FB1307}"/>
              </a:ext>
            </a:extLst>
          </p:cNvPr>
          <p:cNvSpPr txBox="1">
            <a:spLocks/>
          </p:cNvSpPr>
          <p:nvPr/>
        </p:nvSpPr>
        <p:spPr>
          <a:xfrm>
            <a:off x="1500487" y="4958816"/>
            <a:ext cx="1828800" cy="3474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Scientific Configuration Specialist – Perkin Elmer Informatics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aytona Condensed Light"/>
              <a:ea typeface="+mn-ea"/>
              <a:cs typeface="+mn-cs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23EC391C-799A-2F0A-6172-CA420F95A002}"/>
              </a:ext>
            </a:extLst>
          </p:cNvPr>
          <p:cNvSpPr txBox="1">
            <a:spLocks/>
          </p:cNvSpPr>
          <p:nvPr/>
        </p:nvSpPr>
        <p:spPr>
          <a:xfrm>
            <a:off x="1500487" y="5786374"/>
            <a:ext cx="1828800" cy="3474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Data Scientist –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Thermo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 Fisher Scientific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0C776829-B6A3-8EA2-1841-BC494784B50A}"/>
              </a:ext>
            </a:extLst>
          </p:cNvPr>
          <p:cNvSpPr txBox="1">
            <a:spLocks/>
          </p:cNvSpPr>
          <p:nvPr/>
        </p:nvSpPr>
        <p:spPr>
          <a:xfrm>
            <a:off x="1501528" y="6521782"/>
            <a:ext cx="1828800" cy="3474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?</a:t>
            </a:r>
          </a:p>
        </p:txBody>
      </p:sp>
      <p:sp>
        <p:nvSpPr>
          <p:cNvPr id="34" name="Text Placeholder 13">
            <a:extLst>
              <a:ext uri="{FF2B5EF4-FFF2-40B4-BE49-F238E27FC236}">
                <a16:creationId xmlns:a16="http://schemas.microsoft.com/office/drawing/2014/main" id="{5144911B-8AE4-8AB1-80B1-40D6530BA463}"/>
              </a:ext>
            </a:extLst>
          </p:cNvPr>
          <p:cNvSpPr txBox="1">
            <a:spLocks/>
          </p:cNvSpPr>
          <p:nvPr/>
        </p:nvSpPr>
        <p:spPr>
          <a:xfrm>
            <a:off x="3691105" y="4992283"/>
            <a:ext cx="1828800" cy="3474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Data Analytics Certification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aytona Condensed Light"/>
              <a:ea typeface="+mn-ea"/>
              <a:cs typeface="+mn-cs"/>
            </a:endParaRPr>
          </a:p>
        </p:txBody>
      </p:sp>
      <p:sp>
        <p:nvSpPr>
          <p:cNvPr id="35" name="Text Placeholder 13">
            <a:extLst>
              <a:ext uri="{FF2B5EF4-FFF2-40B4-BE49-F238E27FC236}">
                <a16:creationId xmlns:a16="http://schemas.microsoft.com/office/drawing/2014/main" id="{B02B4F4C-C0FD-C7B4-A603-3053F67FAC4E}"/>
              </a:ext>
            </a:extLst>
          </p:cNvPr>
          <p:cNvSpPr txBox="1">
            <a:spLocks/>
          </p:cNvSpPr>
          <p:nvPr/>
        </p:nvSpPr>
        <p:spPr>
          <a:xfrm>
            <a:off x="3643318" y="5693444"/>
            <a:ext cx="1828800" cy="3474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Information Visualization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Specialization</a:t>
            </a:r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8469D4E8-1B2A-F00A-E89B-3783B3BB2085}"/>
              </a:ext>
            </a:extLst>
          </p:cNvPr>
          <p:cNvSpPr txBox="1">
            <a:spLocks/>
          </p:cNvSpPr>
          <p:nvPr/>
        </p:nvSpPr>
        <p:spPr>
          <a:xfrm>
            <a:off x="3691105" y="6133846"/>
            <a:ext cx="1828800" cy="3474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Machine Learning Specialization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aytona Condensed Light"/>
              <a:ea typeface="+mn-ea"/>
              <a:cs typeface="+mn-cs"/>
            </a:endParaRPr>
          </a:p>
        </p:txBody>
      </p:sp>
      <p:pic>
        <p:nvPicPr>
          <p:cNvPr id="29" name="Picture Placeholder 20">
            <a:extLst>
              <a:ext uri="{FF2B5EF4-FFF2-40B4-BE49-F238E27FC236}">
                <a16:creationId xmlns:a16="http://schemas.microsoft.com/office/drawing/2014/main" id="{FB56BDC3-98D6-5296-71FE-B34E75CBC517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45" r="845"/>
          <a:stretch/>
        </p:blipFill>
        <p:spPr>
          <a:xfrm>
            <a:off x="7634283" y="4169151"/>
            <a:ext cx="1828800" cy="1828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2EDFD0F0-7462-130C-CAA2-B26C86606EFD}"/>
              </a:ext>
            </a:extLst>
          </p:cNvPr>
          <p:cNvSpPr/>
          <p:nvPr/>
        </p:nvSpPr>
        <p:spPr>
          <a:xfrm>
            <a:off x="2359494" y="4846828"/>
            <a:ext cx="55393" cy="531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aytona Condensed Light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618BBE5-FD8C-967D-1E17-C399A32E3894}"/>
              </a:ext>
            </a:extLst>
          </p:cNvPr>
          <p:cNvSpPr/>
          <p:nvPr/>
        </p:nvSpPr>
        <p:spPr>
          <a:xfrm>
            <a:off x="2378481" y="6309240"/>
            <a:ext cx="55393" cy="531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aytona Condensed Light"/>
              <a:ea typeface="+mn-ea"/>
              <a:cs typeface="+mn-cs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EC9740B-9881-DE1D-21C3-455CA4D8E0E8}"/>
              </a:ext>
            </a:extLst>
          </p:cNvPr>
          <p:cNvSpPr/>
          <p:nvPr/>
        </p:nvSpPr>
        <p:spPr>
          <a:xfrm>
            <a:off x="2359493" y="5652981"/>
            <a:ext cx="55393" cy="531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aytona Condensed Light"/>
              <a:ea typeface="+mn-ea"/>
              <a:cs typeface="+mn-cs"/>
            </a:endParaRPr>
          </a:p>
        </p:txBody>
      </p:sp>
      <p:sp>
        <p:nvSpPr>
          <p:cNvPr id="42" name="Text Placeholder 13">
            <a:extLst>
              <a:ext uri="{FF2B5EF4-FFF2-40B4-BE49-F238E27FC236}">
                <a16:creationId xmlns:a16="http://schemas.microsoft.com/office/drawing/2014/main" id="{1681AF9C-01A6-98B3-ACC4-46372854A30C}"/>
              </a:ext>
            </a:extLst>
          </p:cNvPr>
          <p:cNvSpPr txBox="1">
            <a:spLocks/>
          </p:cNvSpPr>
          <p:nvPr/>
        </p:nvSpPr>
        <p:spPr>
          <a:xfrm>
            <a:off x="3698479" y="6443850"/>
            <a:ext cx="1828800" cy="3474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ytona Condensed Light"/>
                <a:ea typeface="+mn-ea"/>
                <a:cs typeface="+mn-cs"/>
              </a:rPr>
              <a:t>University Data Science Specialized Program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aytona Condensed Light"/>
              <a:ea typeface="+mn-ea"/>
              <a:cs typeface="+mn-cs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327B76F-A803-6CF5-49D0-D808BF6DE6E7}"/>
              </a:ext>
            </a:extLst>
          </p:cNvPr>
          <p:cNvCxnSpPr/>
          <p:nvPr/>
        </p:nvCxnSpPr>
        <p:spPr>
          <a:xfrm>
            <a:off x="4224650" y="5197092"/>
            <a:ext cx="666135" cy="0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953DEEE-0BD8-4307-561C-EF34220CFAFA}"/>
              </a:ext>
            </a:extLst>
          </p:cNvPr>
          <p:cNvCxnSpPr/>
          <p:nvPr/>
        </p:nvCxnSpPr>
        <p:spPr>
          <a:xfrm>
            <a:off x="4236127" y="5652981"/>
            <a:ext cx="666135" cy="0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6CD36C4-A03E-F7B8-8757-149D23043057}"/>
              </a:ext>
            </a:extLst>
          </p:cNvPr>
          <p:cNvCxnSpPr/>
          <p:nvPr/>
        </p:nvCxnSpPr>
        <p:spPr>
          <a:xfrm>
            <a:off x="4224650" y="6111876"/>
            <a:ext cx="666135" cy="0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16C2422-D072-5780-6A10-1883790DA378}"/>
              </a:ext>
            </a:extLst>
          </p:cNvPr>
          <p:cNvCxnSpPr/>
          <p:nvPr/>
        </p:nvCxnSpPr>
        <p:spPr>
          <a:xfrm>
            <a:off x="4224650" y="6373003"/>
            <a:ext cx="666135" cy="0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Footer Placeholder 3">
            <a:extLst>
              <a:ext uri="{FF2B5EF4-FFF2-40B4-BE49-F238E27FC236}">
                <a16:creationId xmlns:a16="http://schemas.microsoft.com/office/drawing/2014/main" id="{817306F8-E419-4D05-528F-D8AC3FEBA273}"/>
              </a:ext>
            </a:extLst>
          </p:cNvPr>
          <p:cNvSpPr txBox="1">
            <a:spLocks/>
          </p:cNvSpPr>
          <p:nvPr/>
        </p:nvSpPr>
        <p:spPr>
          <a:xfrm rot="16200000">
            <a:off x="433721" y="4832885"/>
            <a:ext cx="1784352" cy="18945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 cap="all" spc="100" baseline="0">
                <a:solidFill>
                  <a:schemeClr val="accent1"/>
                </a:solidFill>
                <a:latin typeface="Posterama" panose="020B050402020002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all" spc="100" normalizeH="0" baseline="0" noProof="0" dirty="0">
                <a:ln>
                  <a:noFill/>
                </a:ln>
                <a:solidFill>
                  <a:srgbClr val="96D3ED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+mn-cs"/>
              </a:rPr>
              <a:t>WORK EXPERIENCE</a:t>
            </a:r>
          </a:p>
        </p:txBody>
      </p:sp>
      <p:sp>
        <p:nvSpPr>
          <p:cNvPr id="51" name="Footer Placeholder 3">
            <a:extLst>
              <a:ext uri="{FF2B5EF4-FFF2-40B4-BE49-F238E27FC236}">
                <a16:creationId xmlns:a16="http://schemas.microsoft.com/office/drawing/2014/main" id="{EC6E9016-7918-279A-CA95-6295B6673432}"/>
              </a:ext>
            </a:extLst>
          </p:cNvPr>
          <p:cNvSpPr txBox="1">
            <a:spLocks/>
          </p:cNvSpPr>
          <p:nvPr/>
        </p:nvSpPr>
        <p:spPr>
          <a:xfrm rot="16200000">
            <a:off x="2871182" y="5380020"/>
            <a:ext cx="1458405" cy="18945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 cap="all" spc="100" baseline="0">
                <a:solidFill>
                  <a:schemeClr val="accent1"/>
                </a:solidFill>
                <a:latin typeface="Posterama" panose="020B050402020002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all" spc="100" normalizeH="0" baseline="0" noProof="0" dirty="0">
                <a:ln>
                  <a:noFill/>
                </a:ln>
                <a:solidFill>
                  <a:srgbClr val="96D3ED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+mn-cs"/>
              </a:rPr>
              <a:t>DS EDUCATION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E4EC82F-2BB2-5CA4-A45D-F6422EB49431}"/>
              </a:ext>
            </a:extLst>
          </p:cNvPr>
          <p:cNvCxnSpPr>
            <a:cxnSpLocks/>
          </p:cNvCxnSpPr>
          <p:nvPr/>
        </p:nvCxnSpPr>
        <p:spPr>
          <a:xfrm>
            <a:off x="1295400" y="5867180"/>
            <a:ext cx="0" cy="82833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01F20C4-C2DC-E639-36A9-24CC60363C97}"/>
              </a:ext>
            </a:extLst>
          </p:cNvPr>
          <p:cNvCxnSpPr>
            <a:cxnSpLocks/>
          </p:cNvCxnSpPr>
          <p:nvPr/>
        </p:nvCxnSpPr>
        <p:spPr>
          <a:xfrm>
            <a:off x="3600384" y="6254956"/>
            <a:ext cx="0" cy="440562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6645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008624-DA5B-8D86-87C0-E040F2810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397" y="615426"/>
            <a:ext cx="4733008" cy="405454"/>
          </a:xfrm>
        </p:spPr>
        <p:txBody>
          <a:bodyPr/>
          <a:lstStyle/>
          <a:p>
            <a:r>
              <a:rPr lang="en-CR" dirty="0"/>
              <a:t>Then (2022)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F73A629-ABBC-8FFC-E39A-E385E5FB2F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9246" y="1344759"/>
            <a:ext cx="5349639" cy="50140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Stackoverflow was the way to go for troubleshooting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I was blonde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I was looking for a home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Had used Tableau a couple of times during online trainings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Starting a Data Science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Did not have any Cloud knowledge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Never taught anything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Did not have any Commercial Experience</a:t>
            </a:r>
          </a:p>
          <a:p>
            <a:endParaRPr lang="en-C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</a:t>
            </a:r>
            <a:r>
              <a:rPr lang="en-CR" dirty="0"/>
              <a:t>ompleted the ‘DrugA’ exercise without any context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60F1DB88-68AD-ABE3-8EF9-A18AAF2D3BFC}"/>
              </a:ext>
            </a:extLst>
          </p:cNvPr>
          <p:cNvSpPr txBox="1">
            <a:spLocks/>
          </p:cNvSpPr>
          <p:nvPr/>
        </p:nvSpPr>
        <p:spPr>
          <a:xfrm>
            <a:off x="6388728" y="615426"/>
            <a:ext cx="5338486" cy="405454"/>
          </a:xfrm>
          <a:prstGeom prst="rect">
            <a:avLst/>
          </a:prstGeom>
        </p:spPr>
        <p:txBody>
          <a:bodyPr/>
          <a:lstStyle>
            <a:lvl1pPr algn="l" defTabSz="91417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999" b="1" kern="1200" spc="-25" dirty="0">
                <a:solidFill>
                  <a:schemeClr val="accent1"/>
                </a:solidFill>
                <a:latin typeface="Pfizer Tomorrow" panose="02010503040201060303" pitchFamily="2" charset="77"/>
                <a:ea typeface="+mj-ea"/>
                <a:cs typeface="+mj-cs"/>
              </a:defRPr>
            </a:lvl1pPr>
          </a:lstStyle>
          <a:p>
            <a:r>
              <a:rPr lang="en-CR" dirty="0"/>
              <a:t>Now (2024)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A2F1488-944A-5F2B-5653-37498BB6B196}"/>
              </a:ext>
            </a:extLst>
          </p:cNvPr>
          <p:cNvSpPr txBox="1">
            <a:spLocks/>
          </p:cNvSpPr>
          <p:nvPr/>
        </p:nvSpPr>
        <p:spPr>
          <a:xfrm>
            <a:off x="6388727" y="1344759"/>
            <a:ext cx="5539941" cy="4480719"/>
          </a:xfrm>
          <a:prstGeom prst="rect">
            <a:avLst/>
          </a:prstGeom>
        </p:spPr>
        <p:txBody>
          <a:bodyPr/>
          <a:lstStyle>
            <a:lvl1pPr marL="0" indent="0" algn="l" defTabSz="91417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1pPr>
            <a:lvl2pPr marL="685629" indent="-228543" algn="l" defTabSz="91417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2pPr>
            <a:lvl3pPr marL="1142714" indent="-228543" algn="l" defTabSz="91417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3pPr>
            <a:lvl4pPr marL="1599800" indent="-228543" algn="l" defTabSz="91417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b="0" i="0" kern="1200" spc="-50" dirty="0" smtClean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4pPr>
            <a:lvl5pPr marL="2056886" indent="-228543" algn="l" defTabSz="91417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b="0" i="0" kern="1200" spc="-50" dirty="0">
                <a:solidFill>
                  <a:srgbClr val="02005E"/>
                </a:solidFill>
                <a:latin typeface="Pfizer Diatype Office" panose="020B0504040202060203" pitchFamily="34" charset="77"/>
                <a:ea typeface="+mn-ea"/>
                <a:cs typeface="+mn-cs"/>
              </a:defRPr>
            </a:lvl5pPr>
            <a:lvl6pPr marL="2513971" indent="-228543" algn="l" defTabSz="91417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057" indent="-228543" algn="l" defTabSz="91417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142" indent="-228543" algn="l" defTabSz="91417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229" indent="-228543" algn="l" defTabSz="91417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ChatGPT (and friends) has come to arena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I am not blonde anymore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I bought an apartment with my partner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I am considered a Tableau SME at Pfizer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Completed 1 year program of Data Science at TEC CR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Got the AWS Cloud Practitioner Certification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Became University Professor &amp; co-created Digital Academy for Costa Rica 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Still learning the Commercial acumen,  but I undertstand better thanks to my manager &amp; a GrowthGig at CAC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R" dirty="0"/>
              <a:t>Worked in real project about ‘DrugA’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A33965-3E96-A96D-7CE0-EB31BBEC56DE}"/>
              </a:ext>
            </a:extLst>
          </p:cNvPr>
          <p:cNvCxnSpPr>
            <a:cxnSpLocks/>
          </p:cNvCxnSpPr>
          <p:nvPr/>
        </p:nvCxnSpPr>
        <p:spPr>
          <a:xfrm>
            <a:off x="6096000" y="1219200"/>
            <a:ext cx="0" cy="5002924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934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FE20BAFA-529C-3345-A338-65D0D4F0F6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97" t="15384" r="4649" b="32888"/>
          <a:stretch/>
        </p:blipFill>
        <p:spPr>
          <a:xfrm>
            <a:off x="7564778" y="2801214"/>
            <a:ext cx="4142058" cy="17475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8" name="Picture 17" descr="A group of people sitting around a table&#10;&#10;Description automatically generated">
            <a:extLst>
              <a:ext uri="{FF2B5EF4-FFF2-40B4-BE49-F238E27FC236}">
                <a16:creationId xmlns:a16="http://schemas.microsoft.com/office/drawing/2014/main" id="{2CA62BF4-2964-572B-5FB9-CA6BCB92779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909" t="24521" r="11232" b="27081"/>
          <a:stretch/>
        </p:blipFill>
        <p:spPr>
          <a:xfrm>
            <a:off x="7983112" y="1441332"/>
            <a:ext cx="2839106" cy="14543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649F53FC-FFEB-2C2F-D9BA-41E3512BFA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060" t="29389" r="7505" b="25716"/>
          <a:stretch/>
        </p:blipFill>
        <p:spPr>
          <a:xfrm>
            <a:off x="5444507" y="4455169"/>
            <a:ext cx="4191300" cy="16914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62678F-0ADF-1CF0-23AF-92A57C050D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517285" y="6567488"/>
            <a:ext cx="1143536" cy="153889"/>
          </a:xfrm>
        </p:spPr>
        <p:txBody>
          <a:bodyPr/>
          <a:lstStyle/>
          <a:p>
            <a:fld id="{2B39012A-6F33-204B-8224-A57BEFB0AAD0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E448C6-7A00-FAF1-6DF4-1E6B4EF86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397" y="615426"/>
            <a:ext cx="4191300" cy="405454"/>
          </a:xfrm>
        </p:spPr>
        <p:txBody>
          <a:bodyPr/>
          <a:lstStyle/>
          <a:p>
            <a:r>
              <a:rPr lang="en-CR" dirty="0"/>
              <a:t>Re-meet Nazareth</a:t>
            </a:r>
          </a:p>
        </p:txBody>
      </p:sp>
      <p:pic>
        <p:nvPicPr>
          <p:cNvPr id="6" name="Picture 5" descr="A person sitting in a chair holding a paper&#10;&#10;Description automatically generated">
            <a:extLst>
              <a:ext uri="{FF2B5EF4-FFF2-40B4-BE49-F238E27FC236}">
                <a16:creationId xmlns:a16="http://schemas.microsoft.com/office/drawing/2014/main" id="{A4457178-0B00-B0C3-B137-4B9B412FDD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331" y="1190177"/>
            <a:ext cx="1963746" cy="2396478"/>
          </a:xfrm>
          <a:prstGeom prst="ellipse">
            <a:avLst/>
          </a:prstGeom>
          <a:ln w="63500" cap="rnd">
            <a:noFill/>
          </a:ln>
          <a:effectLst/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DEBD53E-FEAB-488D-5B3B-7AC85C2774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5164" y="3697338"/>
            <a:ext cx="3427224" cy="405454"/>
          </a:xfrm>
        </p:spPr>
        <p:txBody>
          <a:bodyPr/>
          <a:lstStyle/>
          <a:p>
            <a:pPr algn="ctr"/>
            <a:r>
              <a:rPr lang="en-CR" sz="1400" dirty="0"/>
              <a:t>Sr. Associate Visualization Developer</a:t>
            </a:r>
          </a:p>
        </p:txBody>
      </p:sp>
      <p:pic>
        <p:nvPicPr>
          <p:cNvPr id="13" name="Picture 12" descr="A monkey sitting on a tree branch&#10;&#10;Description automatically generated">
            <a:extLst>
              <a:ext uri="{FF2B5EF4-FFF2-40B4-BE49-F238E27FC236}">
                <a16:creationId xmlns:a16="http://schemas.microsoft.com/office/drawing/2014/main" id="{79DC1FF8-3905-8D39-80DE-7BEBB663EA7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42968" t="20071" r="10767" b="4247"/>
          <a:stretch/>
        </p:blipFill>
        <p:spPr>
          <a:xfrm>
            <a:off x="5915645" y="2798381"/>
            <a:ext cx="1649133" cy="17979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A frog on a branch&#10;&#10;Description automatically generated">
            <a:extLst>
              <a:ext uri="{FF2B5EF4-FFF2-40B4-BE49-F238E27FC236}">
                <a16:creationId xmlns:a16="http://schemas.microsoft.com/office/drawing/2014/main" id="{B9C331B3-604A-0C8B-3457-43AF48995D5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6691" t="28094" b="13849"/>
          <a:stretch/>
        </p:blipFill>
        <p:spPr>
          <a:xfrm>
            <a:off x="5803484" y="1020880"/>
            <a:ext cx="2179628" cy="17803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B80729-46FD-F623-93F4-A6C84A1AE2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04522" y="4510088"/>
            <a:ext cx="2133600" cy="20574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8351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CB7F2815-F9FB-FF43-55F6-89D5C315BB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C6A5C6-CDF8-32E0-0C36-CAFADE40B505}"/>
              </a:ext>
            </a:extLst>
          </p:cNvPr>
          <p:cNvSpPr txBox="1">
            <a:spLocks/>
          </p:cNvSpPr>
          <p:nvPr/>
        </p:nvSpPr>
        <p:spPr>
          <a:xfrm>
            <a:off x="614625" y="648063"/>
            <a:ext cx="4109954" cy="35907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2799"/>
              </a:lnSpc>
            </a:pPr>
            <a:r>
              <a:rPr lang="en-US" sz="2699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Problem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1A27BE-347B-8291-5EE6-4F8B00C0925C}"/>
              </a:ext>
            </a:extLst>
          </p:cNvPr>
          <p:cNvSpPr txBox="1"/>
          <p:nvPr/>
        </p:nvSpPr>
        <p:spPr>
          <a:xfrm>
            <a:off x="3962679" y="648062"/>
            <a:ext cx="6999611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5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Drug A is an oral antiviral that can be used to treat mild to moderate infections of Disease X in patients over the age of 12 who are at high risk of progressing to severe Disease X.  Drug A must be taken within 5 days of showing symptoms caused by a Disease X infection. </a:t>
            </a:r>
          </a:p>
          <a:p>
            <a:endParaRPr lang="en-US" sz="2200" spc="-50" dirty="0">
              <a:solidFill>
                <a:srgbClr val="02005E"/>
              </a:solidFill>
              <a:latin typeface="Pfizer Diatype Office" panose="020B0504040202060203" pitchFamily="34" charset="77"/>
            </a:endParaRPr>
          </a:p>
          <a:p>
            <a:r>
              <a:rPr lang="en-US" sz="2200" spc="-5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The Drug A team wants to better understand </a:t>
            </a:r>
            <a:r>
              <a:rPr lang="en-US" sz="2200" b="1" spc="-5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what factors make patients more likely to receive treatment</a:t>
            </a:r>
            <a:r>
              <a:rPr lang="en-US" sz="2200" spc="-5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following a diagnosis of Disease X.</a:t>
            </a:r>
          </a:p>
          <a:p>
            <a:endParaRPr lang="en-US" sz="2200" spc="-50" dirty="0">
              <a:solidFill>
                <a:srgbClr val="02005E"/>
              </a:solidFill>
              <a:latin typeface="Pfizer Diatype Office" panose="020B0504040202060203" pitchFamily="34" charset="77"/>
            </a:endParaRPr>
          </a:p>
          <a:p>
            <a:endParaRPr lang="en-US" sz="2200" spc="-50" dirty="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56285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A45141-45F1-0A77-FE4E-CBCA53A2B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PROJECT STEPS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8A8D9-0655-E1FF-7DED-F2EC492D6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all" spc="100" normalizeH="0" baseline="0" noProof="0" dirty="0">
                <a:ln>
                  <a:noFill/>
                </a:ln>
                <a:solidFill>
                  <a:srgbClr val="96D3ED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+mn-cs"/>
              </a:rPr>
              <a:t>DSI INTERVIEW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56D8AC-E390-DBD3-E5E6-5C36EE1E422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2573866"/>
            <a:ext cx="1280160" cy="626534"/>
          </a:xfrm>
        </p:spPr>
        <p:txBody>
          <a:bodyPr anchor="t"/>
          <a:lstStyle/>
          <a:p>
            <a:r>
              <a:rPr lang="en-US" sz="1200" dirty="0"/>
              <a:t>UNDERSTAND PROBLEM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09179A7-F937-7895-8FC1-19E3BCFE6A3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Background research.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Identify needs.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Highlight the questions.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E48D88-9438-AF74-9E7B-54985E0231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Clean, transform and prepare data for the next steps.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4554076-E5E4-8026-26DB-B67E2F12CFD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468111" y="2573866"/>
            <a:ext cx="1406821" cy="626533"/>
          </a:xfrm>
        </p:spPr>
        <p:txBody>
          <a:bodyPr anchor="t"/>
          <a:lstStyle/>
          <a:p>
            <a:r>
              <a:rPr lang="en-US" sz="1200" dirty="0"/>
              <a:t>EXPLORATORY DATA ANALYSIS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AE8038A-B730-4711-D7B5-851B7FAAD8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Explore data to understand better the tables and variables. 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57CF821-3BB7-EAAC-D7BB-89DCEE25079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52944" y="2573866"/>
            <a:ext cx="1406820" cy="626534"/>
          </a:xfrm>
        </p:spPr>
        <p:txBody>
          <a:bodyPr anchor="t"/>
          <a:lstStyle/>
          <a:p>
            <a:r>
              <a:rPr lang="en-US" sz="1200" dirty="0"/>
              <a:t>Create </a:t>
            </a:r>
            <a:r>
              <a:rPr lang="en-US" sz="1200" dirty="0" err="1"/>
              <a:t>model_table</a:t>
            </a:r>
            <a:endParaRPr lang="en-US" sz="12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08185AA-496A-A5EB-3328-97A615D131B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Follow requirements.</a:t>
            </a:r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831CC4-0B09-14AA-184F-D3ECC41DECE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37776" y="2573866"/>
            <a:ext cx="1280160" cy="626534"/>
          </a:xfrm>
        </p:spPr>
        <p:txBody>
          <a:bodyPr anchor="t"/>
          <a:lstStyle/>
          <a:p>
            <a:r>
              <a:rPr lang="en-US" sz="1200" dirty="0"/>
              <a:t>Data viz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11B12E-ED27-B573-2E5E-DBA687F9987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Prototype, create visualizations and interactive dashboards.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Deploy dashboard.</a:t>
            </a:r>
          </a:p>
          <a:p>
            <a:endParaRPr lang="en-US" dirty="0"/>
          </a:p>
        </p:txBody>
      </p:sp>
      <p:pic>
        <p:nvPicPr>
          <p:cNvPr id="16" name="Content Placeholder 25" descr="Microscopic view of a suspended bubble-like material with water in it">
            <a:extLst>
              <a:ext uri="{FF2B5EF4-FFF2-40B4-BE49-F238E27FC236}">
                <a16:creationId xmlns:a16="http://schemas.microsoft.com/office/drawing/2014/main" id="{B083ED63-584D-2579-2721-B716F3BC8F6B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2">
            <a:alphaModFix amt="70000"/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175250"/>
            <a:ext cx="12188825" cy="1682750"/>
          </a:xfrm>
          <a:custGeom>
            <a:avLst/>
            <a:gdLst>
              <a:gd name="connsiteX0" fmla="*/ 0 w 12192000"/>
              <a:gd name="connsiteY0" fmla="*/ 0 h 1588010"/>
              <a:gd name="connsiteX1" fmla="*/ 12192000 w 12192000"/>
              <a:gd name="connsiteY1" fmla="*/ 0 h 1588010"/>
              <a:gd name="connsiteX2" fmla="*/ 12192000 w 12192000"/>
              <a:gd name="connsiteY2" fmla="*/ 1588010 h 1588010"/>
              <a:gd name="connsiteX3" fmla="*/ 0 w 12192000"/>
              <a:gd name="connsiteY3" fmla="*/ 1588010 h 1588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588010">
                <a:moveTo>
                  <a:pt x="0" y="0"/>
                </a:moveTo>
                <a:lnTo>
                  <a:pt x="12192000" y="0"/>
                </a:lnTo>
                <a:lnTo>
                  <a:pt x="12192000" y="1588010"/>
                </a:lnTo>
                <a:lnTo>
                  <a:pt x="0" y="1588010"/>
                </a:lnTo>
                <a:close/>
              </a:path>
            </a:pathLst>
          </a:custGeom>
          <a:solidFill>
            <a:schemeClr val="accent2"/>
          </a:solidFill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488A0F8-E720-D31B-750D-634FA849B5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9224" y="5172458"/>
            <a:ext cx="0" cy="61874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EE887-A172-F01E-98D1-8781769C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5DF2D63-3FF5-D547-96B9-BE9CCD1ABA58}" type="slidenum">
              <a:rPr kumimoji="0" lang="en-US" sz="1200" b="0" i="0" u="none" strike="noStrike" kern="1200" cap="all" spc="20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all" spc="2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sterama" panose="020B0504020200020000" pitchFamily="34" charset="0"/>
              <a:ea typeface="+mn-ea"/>
              <a:cs typeface="+mn-cs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FD9673F-AE0F-71B2-0333-5A03AAB377F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83279" y="2573866"/>
            <a:ext cx="1406819" cy="626534"/>
          </a:xfrm>
        </p:spPr>
        <p:txBody>
          <a:bodyPr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all" spc="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osterama"/>
                <a:ea typeface="+mn-ea"/>
                <a:cs typeface="+mn-cs"/>
              </a:rPr>
              <a:t>cleaning and preparation</a:t>
            </a:r>
          </a:p>
        </p:txBody>
      </p:sp>
    </p:spTree>
    <p:extLst>
      <p:ext uri="{BB962C8B-B14F-4D97-AF65-F5344CB8AC3E}">
        <p14:creationId xmlns:p14="http://schemas.microsoft.com/office/powerpoint/2010/main" val="2607450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75155AA-C962-CFE0-A93F-C3EFF2624942}"/>
              </a:ext>
            </a:extLst>
          </p:cNvPr>
          <p:cNvSpPr/>
          <p:nvPr/>
        </p:nvSpPr>
        <p:spPr>
          <a:xfrm>
            <a:off x="614626" y="1279599"/>
            <a:ext cx="2098535" cy="2246347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>
              <a:latin typeface="Pfizer Diatype Office" panose="020B0504040202060203" pitchFamily="34" charset="77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1493B39-7E3E-16CC-0D41-83B72C9CEABE}"/>
              </a:ext>
            </a:extLst>
          </p:cNvPr>
          <p:cNvSpPr/>
          <p:nvPr/>
        </p:nvSpPr>
        <p:spPr>
          <a:xfrm>
            <a:off x="2829545" y="1279599"/>
            <a:ext cx="2098535" cy="2246347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>
              <a:latin typeface="Pfizer Diatype Office" panose="020B0504040202060203" pitchFamily="34" charset="77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2006698-3B30-6AE5-A03A-500E075DD92D}"/>
              </a:ext>
            </a:extLst>
          </p:cNvPr>
          <p:cNvSpPr/>
          <p:nvPr/>
        </p:nvSpPr>
        <p:spPr>
          <a:xfrm>
            <a:off x="5044463" y="1279599"/>
            <a:ext cx="2098535" cy="2246347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>
              <a:latin typeface="Pfizer Diatype Office" panose="020B0504040202060203" pitchFamily="34" charset="77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552FF10-FAB6-BC6A-9E63-23DC80A78A13}"/>
              </a:ext>
            </a:extLst>
          </p:cNvPr>
          <p:cNvSpPr/>
          <p:nvPr/>
        </p:nvSpPr>
        <p:spPr>
          <a:xfrm>
            <a:off x="7259382" y="1279599"/>
            <a:ext cx="2098535" cy="2246347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>
              <a:latin typeface="Pfizer Diatype Office" panose="020B0504040202060203" pitchFamily="34" charset="77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186F895-DF6B-49BB-DED0-EA1FA73B63B4}"/>
              </a:ext>
            </a:extLst>
          </p:cNvPr>
          <p:cNvSpPr/>
          <p:nvPr/>
        </p:nvSpPr>
        <p:spPr>
          <a:xfrm>
            <a:off x="9503558" y="1279599"/>
            <a:ext cx="2098535" cy="2246347"/>
          </a:xfrm>
          <a:prstGeom prst="roundRect">
            <a:avLst>
              <a:gd name="adj" fmla="val 6069"/>
            </a:avLst>
          </a:prstGeom>
          <a:solidFill>
            <a:srgbClr val="0098F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>
              <a:latin typeface="Pfizer Diatype Office" panose="020B0504040202060203" pitchFamily="34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85C40C-3DC8-6ADA-888E-FCCF3DF420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4D1447-BE61-2380-F377-91FC39A67B32}"/>
              </a:ext>
            </a:extLst>
          </p:cNvPr>
          <p:cNvSpPr txBox="1"/>
          <p:nvPr/>
        </p:nvSpPr>
        <p:spPr>
          <a:xfrm>
            <a:off x="614626" y="1212374"/>
            <a:ext cx="2098535" cy="707856"/>
          </a:xfrm>
          <a:prstGeom prst="rect">
            <a:avLst/>
          </a:prstGeom>
          <a:noFill/>
        </p:spPr>
        <p:txBody>
          <a:bodyPr wrap="square" lIns="137142" tIns="228570">
            <a:spAutoFit/>
          </a:bodyPr>
          <a:lstStyle/>
          <a:p>
            <a:r>
              <a:rPr lang="en-US" sz="10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01</a:t>
            </a:r>
          </a:p>
          <a:p>
            <a:r>
              <a:rPr lang="en-US" sz="18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Modularization</a:t>
            </a:r>
            <a:endParaRPr lang="en-US" sz="1000" b="1" spc="-25" dirty="0">
              <a:solidFill>
                <a:schemeClr val="accent1"/>
              </a:solidFill>
              <a:latin typeface="Pfizer Tomorrow" panose="02010503040201060303" pitchFamily="2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417415-FFF6-262A-871E-C0E337A2B9AE}"/>
              </a:ext>
            </a:extLst>
          </p:cNvPr>
          <p:cNvSpPr txBox="1"/>
          <p:nvPr/>
        </p:nvSpPr>
        <p:spPr>
          <a:xfrm>
            <a:off x="2826313" y="1212374"/>
            <a:ext cx="2098535" cy="707856"/>
          </a:xfrm>
          <a:prstGeom prst="rect">
            <a:avLst/>
          </a:prstGeom>
          <a:noFill/>
        </p:spPr>
        <p:txBody>
          <a:bodyPr wrap="square" lIns="137142" tIns="228570">
            <a:spAutoFit/>
          </a:bodyPr>
          <a:lstStyle/>
          <a:p>
            <a:r>
              <a:rPr lang="en-US" sz="10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02</a:t>
            </a:r>
          </a:p>
          <a:p>
            <a:r>
              <a:rPr lang="en-US" sz="18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EDA</a:t>
            </a:r>
            <a:endParaRPr lang="en-US" sz="1000" b="1" spc="-25" dirty="0">
              <a:solidFill>
                <a:schemeClr val="accent1"/>
              </a:solidFill>
              <a:latin typeface="Pfizer Tomorrow" panose="02010503040201060303" pitchFamily="2" charset="7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6F11FF-B6EB-FDD6-1D28-0F4E7FBCADA2}"/>
              </a:ext>
            </a:extLst>
          </p:cNvPr>
          <p:cNvSpPr txBox="1"/>
          <p:nvPr/>
        </p:nvSpPr>
        <p:spPr>
          <a:xfrm>
            <a:off x="5042309" y="1212373"/>
            <a:ext cx="2098535" cy="707856"/>
          </a:xfrm>
          <a:prstGeom prst="rect">
            <a:avLst/>
          </a:prstGeom>
          <a:noFill/>
        </p:spPr>
        <p:txBody>
          <a:bodyPr wrap="square" lIns="137142" tIns="228570">
            <a:spAutoFit/>
          </a:bodyPr>
          <a:lstStyle/>
          <a:p>
            <a:r>
              <a:rPr lang="en-US" sz="10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03</a:t>
            </a:r>
          </a:p>
          <a:p>
            <a:r>
              <a:rPr lang="en-US" sz="18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Modeling</a:t>
            </a:r>
            <a:endParaRPr lang="en-US" sz="1000" b="1" spc="-25" dirty="0">
              <a:solidFill>
                <a:schemeClr val="accent1"/>
              </a:solidFill>
              <a:latin typeface="Pfizer Tomorrow" panose="02010503040201060303" pitchFamily="2" charset="7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261BA5-EE95-0052-3E38-7FA4EC66083D}"/>
              </a:ext>
            </a:extLst>
          </p:cNvPr>
          <p:cNvSpPr txBox="1"/>
          <p:nvPr/>
        </p:nvSpPr>
        <p:spPr>
          <a:xfrm>
            <a:off x="7258306" y="1212374"/>
            <a:ext cx="2098535" cy="707856"/>
          </a:xfrm>
          <a:prstGeom prst="rect">
            <a:avLst/>
          </a:prstGeom>
          <a:noFill/>
        </p:spPr>
        <p:txBody>
          <a:bodyPr wrap="square" lIns="137142" tIns="228570">
            <a:spAutoFit/>
          </a:bodyPr>
          <a:lstStyle/>
          <a:p>
            <a:r>
              <a:rPr lang="en-US" sz="10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04</a:t>
            </a:r>
          </a:p>
          <a:p>
            <a:r>
              <a:rPr lang="en-US" sz="18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API</a:t>
            </a:r>
            <a:endParaRPr lang="en-US" sz="1000" b="1" spc="-25" dirty="0">
              <a:solidFill>
                <a:schemeClr val="accent1"/>
              </a:solidFill>
              <a:latin typeface="Pfizer Tomorrow" panose="02010503040201060303" pitchFamily="2" charset="7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E260B76-177A-E342-5136-74E27EB1549B}"/>
              </a:ext>
            </a:extLst>
          </p:cNvPr>
          <p:cNvSpPr txBox="1"/>
          <p:nvPr/>
        </p:nvSpPr>
        <p:spPr>
          <a:xfrm>
            <a:off x="9474302" y="1212374"/>
            <a:ext cx="2098535" cy="707856"/>
          </a:xfrm>
          <a:prstGeom prst="rect">
            <a:avLst/>
          </a:prstGeom>
          <a:noFill/>
        </p:spPr>
        <p:txBody>
          <a:bodyPr wrap="square" lIns="137142" tIns="228570">
            <a:spAutoFit/>
          </a:bodyPr>
          <a:lstStyle/>
          <a:p>
            <a:r>
              <a:rPr lang="en-US" sz="10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05</a:t>
            </a:r>
          </a:p>
          <a:p>
            <a:r>
              <a:rPr lang="en-US" sz="1800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Frontend</a:t>
            </a:r>
            <a:endParaRPr lang="en-US" sz="1000" b="1" spc="-25" dirty="0">
              <a:solidFill>
                <a:schemeClr val="accent1"/>
              </a:solidFill>
              <a:latin typeface="Pfizer Tomorrow" panose="02010503040201060303" pitchFamily="2" charset="77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CE320D-CFAB-0313-39DB-04DD467774D4}"/>
              </a:ext>
            </a:extLst>
          </p:cNvPr>
          <p:cNvSpPr txBox="1">
            <a:spLocks/>
          </p:cNvSpPr>
          <p:nvPr/>
        </p:nvSpPr>
        <p:spPr>
          <a:xfrm>
            <a:off x="614625" y="648063"/>
            <a:ext cx="4109954" cy="35907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2799"/>
              </a:lnSpc>
            </a:pPr>
            <a:r>
              <a:rPr lang="en-US" sz="2699" b="1" spc="-25" dirty="0">
                <a:solidFill>
                  <a:schemeClr val="accent1"/>
                </a:solidFill>
                <a:latin typeface="Pfizer Tomorrow" panose="02010503040201060303" pitchFamily="2" charset="77"/>
              </a:rPr>
              <a:t>Project Steps</a:t>
            </a:r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6BE13DC7-A956-C19A-05C4-9358B78207E3}"/>
              </a:ext>
            </a:extLst>
          </p:cNvPr>
          <p:cNvSpPr txBox="1"/>
          <p:nvPr/>
        </p:nvSpPr>
        <p:spPr>
          <a:xfrm>
            <a:off x="748993" y="2115756"/>
            <a:ext cx="1622425" cy="98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Data extraction, cleaning, EDA, transformation were modularized </a:t>
            </a:r>
            <a:endParaRPr sz="1600" dirty="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0E89731E-E630-CDAE-8BBB-5F26B70C8021}"/>
              </a:ext>
            </a:extLst>
          </p:cNvPr>
          <p:cNvSpPr txBox="1"/>
          <p:nvPr/>
        </p:nvSpPr>
        <p:spPr>
          <a:xfrm>
            <a:off x="2977552" y="2115756"/>
            <a:ext cx="1622425" cy="984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EDA was simplified using </a:t>
            </a:r>
            <a:r>
              <a:rPr lang="en-US"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YDataProfiling</a:t>
            </a:r>
            <a:r>
              <a:rPr lang="en-US"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Python Package</a:t>
            </a:r>
            <a:endParaRPr sz="1600" dirty="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AD1F2184-C680-E4A4-AA85-EEA24F8E1D98}"/>
              </a:ext>
            </a:extLst>
          </p:cNvPr>
          <p:cNvSpPr txBox="1"/>
          <p:nvPr/>
        </p:nvSpPr>
        <p:spPr>
          <a:xfrm>
            <a:off x="5191827" y="2115756"/>
            <a:ext cx="162242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A simple random forest model was developed</a:t>
            </a:r>
            <a:endParaRPr sz="1600" dirty="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533A2F87-3581-462F-8B1A-8E88765D890F}"/>
              </a:ext>
            </a:extLst>
          </p:cNvPr>
          <p:cNvSpPr txBox="1"/>
          <p:nvPr/>
        </p:nvSpPr>
        <p:spPr>
          <a:xfrm>
            <a:off x="7406101" y="2115756"/>
            <a:ext cx="1622425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FastAPI</a:t>
            </a:r>
            <a:r>
              <a:rPr lang="en-US"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was created to deploy the model</a:t>
            </a:r>
            <a:endParaRPr sz="1600" dirty="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2977DA16-4905-7557-4CF7-46FED03D1734}"/>
              </a:ext>
            </a:extLst>
          </p:cNvPr>
          <p:cNvSpPr txBox="1"/>
          <p:nvPr/>
        </p:nvSpPr>
        <p:spPr>
          <a:xfrm>
            <a:off x="9620375" y="2115756"/>
            <a:ext cx="1622425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A simple UI was created to consume the model using </a:t>
            </a:r>
            <a:r>
              <a:rPr lang="en-US"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Streamlit</a:t>
            </a:r>
            <a:endParaRPr sz="1600" dirty="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8226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F1214E-C78B-3E0E-0D30-3E4915EBA8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BF6B9F04-39BD-911E-CEA8-9AAFF53076B7}"/>
              </a:ext>
            </a:extLst>
          </p:cNvPr>
          <p:cNvSpPr txBox="1"/>
          <p:nvPr/>
        </p:nvSpPr>
        <p:spPr>
          <a:xfrm>
            <a:off x="608992" y="1324904"/>
            <a:ext cx="3427224" cy="2215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Lorem ipsum dolor sit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,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consectetur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adipiscing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elit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, sed do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eiusmod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tempor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incididunt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labore et dolore magna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aliqua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Sit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amet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mattis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vulputate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enim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nulla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aliquet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porttitor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Maecenas sed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enim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ut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sem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viverra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Vulputate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sapien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nec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sagittis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aliquam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Massa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massa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ultricies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mi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quis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hendrerit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 dolor magna </a:t>
            </a:r>
            <a:r>
              <a:rPr sz="1600" dirty="0" err="1">
                <a:solidFill>
                  <a:srgbClr val="02005E"/>
                </a:solidFill>
                <a:latin typeface="Pfizer Diatype Office" panose="020B0504040202060203" pitchFamily="34" charset="77"/>
              </a:rPr>
              <a:t>eget</a:t>
            </a:r>
            <a:r>
              <a:rPr sz="160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BAE25B-8A5F-AA7D-9935-192B7F1570A1}"/>
              </a:ext>
            </a:extLst>
          </p:cNvPr>
          <p:cNvSpPr txBox="1">
            <a:spLocks/>
          </p:cNvSpPr>
          <p:nvPr/>
        </p:nvSpPr>
        <p:spPr>
          <a:xfrm>
            <a:off x="602595" y="589919"/>
            <a:ext cx="11263584" cy="49244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200" b="1" spc="-50" dirty="0">
                <a:solidFill>
                  <a:schemeClr val="accent1"/>
                </a:solidFill>
                <a:latin typeface="Pfizer Diatype Office" panose="020B0504040202060203" pitchFamily="34" charset="77"/>
              </a:rPr>
              <a:t>Factors making patients more likely to receive treatment</a:t>
            </a:r>
            <a:endParaRPr lang="en-US" sz="2999" b="1" spc="-25" dirty="0">
              <a:solidFill>
                <a:schemeClr val="accent1"/>
              </a:solidFill>
              <a:latin typeface="Pfizer Tomorrow" panose="02010503040201060303" pitchFamily="2" charset="77"/>
            </a:endParaRP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E9F0E7E9-517C-0E50-DAC1-2FAD2EB7F5BA}"/>
              </a:ext>
            </a:extLst>
          </p:cNvPr>
          <p:cNvSpPr txBox="1"/>
          <p:nvPr/>
        </p:nvSpPr>
        <p:spPr>
          <a:xfrm>
            <a:off x="6096001" y="5962963"/>
            <a:ext cx="5295900" cy="292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1170137">
              <a:defRPr sz="1900">
                <a:solidFill>
                  <a:srgbClr val="041E42"/>
                </a:solidFill>
                <a:latin typeface="Bogle Regular"/>
                <a:ea typeface="Bogle Regular"/>
                <a:cs typeface="Bogle Regular"/>
                <a:sym typeface="Bogle Regular"/>
              </a:defRPr>
            </a:pPr>
            <a:r>
              <a:rPr lang="en-US" sz="950" dirty="0">
                <a:solidFill>
                  <a:srgbClr val="02005E"/>
                </a:solidFill>
                <a:latin typeface="Pfizer Diatype Office" panose="020B0504040202060203" pitchFamily="34" charset="77"/>
              </a:rPr>
              <a:t>Note: The information showcased here is part of an exercise and should not be used as a verdict. More data science analysis may be performed to fully confirm.</a:t>
            </a:r>
            <a:endParaRPr sz="950" dirty="0">
              <a:solidFill>
                <a:srgbClr val="02005E"/>
              </a:solidFill>
              <a:latin typeface="Pfizer Diatype Office" panose="020B0504040202060203" pitchFamily="34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DDB17F-2227-86E6-0107-8340CDB26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895" y="1339284"/>
            <a:ext cx="7528475" cy="381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499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554930-5BFF-1D4F-7195-E871C37F5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R" dirty="0"/>
              <a:t>Frontend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21C7B6-9904-8364-BDCC-955C7384A2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B39012A-6F33-204B-8224-A57BEFB0AAD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0752F-5AE4-8CF2-231D-C6DE48589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2318" y="615426"/>
            <a:ext cx="7375325" cy="5788232"/>
          </a:xfrm>
          <a:prstGeom prst="rect">
            <a:avLst/>
          </a:prstGeom>
          <a:ln w="6350" cap="sq">
            <a:solidFill>
              <a:schemeClr val="tx2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558269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6" id="{DF5372C5-C416-49A9-9B36-2FE30CE27ED6}" vid="{8AA6DC53-EA20-415D-AAE0-DB869C939879}"/>
    </a:ext>
  </a:extLst>
</a:theme>
</file>

<file path=ppt/theme/theme2.xml><?xml version="1.0" encoding="utf-8"?>
<a:theme xmlns:a="http://schemas.openxmlformats.org/drawingml/2006/main" name="SECTION BREAKER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6" id="{DF5372C5-C416-49A9-9B36-2FE30CE27ED6}" vid="{EC97EF02-AE75-4737-A359-CF4AF465CF04}"/>
    </a:ext>
  </a:extLst>
</a:theme>
</file>

<file path=ppt/theme/theme3.xml><?xml version="1.0" encoding="utf-8"?>
<a:theme xmlns:a="http://schemas.openxmlformats.org/drawingml/2006/main" name="TEXT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6" id="{DF5372C5-C416-49A9-9B36-2FE30CE27ED6}" vid="{7006FA5D-3D62-4B3F-AA30-AE4FC326C085}"/>
    </a:ext>
  </a:extLst>
</a:theme>
</file>

<file path=ppt/theme/theme4.xml><?xml version="1.0" encoding="utf-8"?>
<a:theme xmlns:a="http://schemas.openxmlformats.org/drawingml/2006/main" name="CHARTS AND OVERVIEW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6" id="{DF5372C5-C416-49A9-9B36-2FE30CE27ED6}" vid="{A843794D-0006-4820-B1C6-7DBF644471C2}"/>
    </a:ext>
  </a:extLst>
</a:theme>
</file>

<file path=ppt/theme/theme5.xml><?xml version="1.0" encoding="utf-8"?>
<a:theme xmlns:a="http://schemas.openxmlformats.org/drawingml/2006/main" name="QUOTE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6" id="{DF5372C5-C416-49A9-9B36-2FE30CE27ED6}" vid="{E88000F0-8E57-4857-A9E0-6F5AD4EE123F}"/>
    </a:ext>
  </a:extLst>
</a:theme>
</file>

<file path=ppt/theme/theme6.xml><?xml version="1.0" encoding="utf-8"?>
<a:theme xmlns:a="http://schemas.openxmlformats.org/drawingml/2006/main" name="TEXT WITH IMAGE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6" id="{DF5372C5-C416-49A9-9B36-2FE30CE27ED6}" vid="{56932B68-B330-424B-97F7-79CC3514CE67}"/>
    </a:ext>
  </a:extLst>
</a:theme>
</file>

<file path=ppt/theme/theme7.xml><?xml version="1.0" encoding="utf-8"?>
<a:theme xmlns:a="http://schemas.openxmlformats.org/drawingml/2006/main" name="BLANK SLIDES">
  <a:themeElements>
    <a:clrScheme name="Pfizer Color Theme">
      <a:dk1>
        <a:srgbClr val="000000"/>
      </a:dk1>
      <a:lt1>
        <a:srgbClr val="FFFFFF"/>
      </a:lt1>
      <a:dk2>
        <a:srgbClr val="000067"/>
      </a:dk2>
      <a:lt2>
        <a:srgbClr val="E0E0E0"/>
      </a:lt2>
      <a:accent1>
        <a:srgbClr val="0000C9"/>
      </a:accent1>
      <a:accent2>
        <a:srgbClr val="0095FF"/>
      </a:accent2>
      <a:accent3>
        <a:srgbClr val="AEE3FF"/>
      </a:accent3>
      <a:accent4>
        <a:srgbClr val="68D1FF"/>
      </a:accent4>
      <a:accent5>
        <a:srgbClr val="00B7A5"/>
      </a:accent5>
      <a:accent6>
        <a:srgbClr val="A68AFF"/>
      </a:accent6>
      <a:hlink>
        <a:srgbClr val="0095FF"/>
      </a:hlink>
      <a:folHlink>
        <a:srgbClr val="0000C9"/>
      </a:folHlink>
    </a:clrScheme>
    <a:fontScheme name="Pfizer Fonts">
      <a:majorFont>
        <a:latin typeface="Pfizer Tomorrow"/>
        <a:ea typeface=""/>
        <a:cs typeface=""/>
      </a:majorFont>
      <a:minorFont>
        <a:latin typeface="Pfizer Diatype Office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6" id="{DF5372C5-C416-49A9-9B36-2FE30CE27ED6}" vid="{3D84A5A1-BD4E-44B4-B171-969ADF38E24B}"/>
    </a:ext>
  </a:extLst>
</a:theme>
</file>

<file path=ppt/theme/theme8.xml><?xml version="1.0" encoding="utf-8"?>
<a:theme xmlns:a="http://schemas.openxmlformats.org/drawingml/2006/main" name="Office Theme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6">
      <a:majorFont>
        <a:latin typeface="Posterama"/>
        <a:ea typeface=""/>
        <a:cs typeface=""/>
      </a:majorFont>
      <a:minorFont>
        <a:latin typeface="Daytona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Discovery_Win32_EF_v4" id="{D94798B6-E450-4518-8015-6EE17CD1412B}" vid="{16A04E6B-C80A-471C-86D6-D49E9EAD7638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1F5579DE1093498DEAF432EB72CDFF" ma:contentTypeVersion="4" ma:contentTypeDescription="Create a new document." ma:contentTypeScope="" ma:versionID="c433083ce2d7c8732b3c2ce1d6f3521a">
  <xsd:schema xmlns:xsd="http://www.w3.org/2001/XMLSchema" xmlns:xs="http://www.w3.org/2001/XMLSchema" xmlns:p="http://schemas.microsoft.com/office/2006/metadata/properties" xmlns:ns2="eb0cf17e-0ef3-4029-a1a7-cbeb8afa48ca" targetNamespace="http://schemas.microsoft.com/office/2006/metadata/properties" ma:root="true" ma:fieldsID="6ca252b6513ef2f0ac90872f53541b33" ns2:_="">
    <xsd:import namespace="eb0cf17e-0ef3-4029-a1a7-cbeb8afa48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0cf17e-0ef3-4029-a1a7-cbeb8afa48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8799C3B-C056-41E9-BF47-68962393414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F690739-7107-4B75-8A25-D0949D1F1B31}">
  <ds:schemaRefs>
    <ds:schemaRef ds:uri="7a1af199-fb35-42da-bd81-c1a192cbf1c8"/>
    <ds:schemaRef ds:uri="953a2bde-318d-4fb7-8ab5-7c681ea549a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339ba918-2e0a-4f95-8339-610e90008372"/>
    <ds:schemaRef ds:uri="f735d366-c69a-43a6-9d68-427b4040bb73"/>
  </ds:schemaRefs>
</ds:datastoreItem>
</file>

<file path=customXml/itemProps3.xml><?xml version="1.0" encoding="utf-8"?>
<ds:datastoreItem xmlns:ds="http://schemas.openxmlformats.org/officeDocument/2006/customXml" ds:itemID="{E9FFD6E7-9D65-4715-BB60-B800078B06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b0cf17e-0ef3-4029-a1a7-cbeb8afa48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COVER</Template>
  <TotalTime>100</TotalTime>
  <Words>1015</Words>
  <Application>Microsoft Macintosh PowerPoint</Application>
  <PresentationFormat>Widescreen</PresentationFormat>
  <Paragraphs>162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18</vt:i4>
      </vt:variant>
    </vt:vector>
  </HeadingPairs>
  <TitlesOfParts>
    <vt:vector size="34" baseType="lpstr">
      <vt:lpstr>Arial</vt:lpstr>
      <vt:lpstr>Pfizer Diatype Office</vt:lpstr>
      <vt:lpstr>Daytona Condensed Light</vt:lpstr>
      <vt:lpstr>Pfizer Diatype</vt:lpstr>
      <vt:lpstr>Pfizer Tomorrow</vt:lpstr>
      <vt:lpstr>Pfizer Diatype Office Light</vt:lpstr>
      <vt:lpstr>Calibri Light</vt:lpstr>
      <vt:lpstr>Posterama</vt:lpstr>
      <vt:lpstr>COVER</vt:lpstr>
      <vt:lpstr>SECTION BREAKERS</vt:lpstr>
      <vt:lpstr>TEXT</vt:lpstr>
      <vt:lpstr>CHARTS AND OVERVIEWS</vt:lpstr>
      <vt:lpstr>QUOTES</vt:lpstr>
      <vt:lpstr>TEXT WITH IMAGES</vt:lpstr>
      <vt:lpstr>BLANK SLIDES</vt:lpstr>
      <vt:lpstr>Office Theme</vt:lpstr>
      <vt:lpstr>Full Stack Developer, Manager </vt:lpstr>
      <vt:lpstr>Meet Nazareth</vt:lpstr>
      <vt:lpstr>Then (2022)</vt:lpstr>
      <vt:lpstr>Re-meet Nazareth</vt:lpstr>
      <vt:lpstr>PowerPoint Presentation</vt:lpstr>
      <vt:lpstr>PROJECT STEPS</vt:lpstr>
      <vt:lpstr>PowerPoint Presentation</vt:lpstr>
      <vt:lpstr>PowerPoint Presentation</vt:lpstr>
      <vt:lpstr>Frontend</vt:lpstr>
      <vt:lpstr>Section Title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Lopez, Nazareth</dc:creator>
  <cp:lastModifiedBy>Lopez, Nazareth</cp:lastModifiedBy>
  <cp:revision>2</cp:revision>
  <dcterms:created xsi:type="dcterms:W3CDTF">2024-12-16T22:43:59Z</dcterms:created>
  <dcterms:modified xsi:type="dcterms:W3CDTF">2024-12-17T00:27:19Z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0x0101005F1F5579DE1093498DEAF432EB72CDFF</vt:lpwstr>
  </property>
  <property fmtid="{D5CDD505-2E9C-101B-9397-08002B2CF9AE}" pid="3" name="MediaServiceImageTags">
    <vt:lpwstr/>
  </property>
  <property fmtid="{D5CDD505-2E9C-101B-9397-08002B2CF9AE}" pid="4" name="MSIP_Label_4791b42f-c435-42ca-9531-75a3f42aae3d_Enabled">
    <vt:lpwstr>true</vt:lpwstr>
  </property>
  <property fmtid="{D5CDD505-2E9C-101B-9397-08002B2CF9AE}" pid="5" name="MSIP_Label_4791b42f-c435-42ca-9531-75a3f42aae3d_SetDate">
    <vt:lpwstr>2024-05-14T22:44:06Z</vt:lpwstr>
  </property>
  <property fmtid="{D5CDD505-2E9C-101B-9397-08002B2CF9AE}" pid="6" name="MSIP_Label_4791b42f-c435-42ca-9531-75a3f42aae3d_Method">
    <vt:lpwstr>Privileged</vt:lpwstr>
  </property>
  <property fmtid="{D5CDD505-2E9C-101B-9397-08002B2CF9AE}" pid="7" name="MSIP_Label_4791b42f-c435-42ca-9531-75a3f42aae3d_Name">
    <vt:lpwstr>4791b42f-c435-42ca-9531-75a3f42aae3d</vt:lpwstr>
  </property>
  <property fmtid="{D5CDD505-2E9C-101B-9397-08002B2CF9AE}" pid="8" name="MSIP_Label_4791b42f-c435-42ca-9531-75a3f42aae3d_SiteId">
    <vt:lpwstr>7a916015-20ae-4ad1-9170-eefd915e9272</vt:lpwstr>
  </property>
  <property fmtid="{D5CDD505-2E9C-101B-9397-08002B2CF9AE}" pid="9" name="MSIP_Label_4791b42f-c435-42ca-9531-75a3f42aae3d_ActionId">
    <vt:lpwstr>0e1da4b7-eb98-4b14-aa0a-0dcf77dcc0bd</vt:lpwstr>
  </property>
  <property fmtid="{D5CDD505-2E9C-101B-9397-08002B2CF9AE}" pid="10" name="MSIP_Label_4791b42f-c435-42ca-9531-75a3f42aae3d_ContentBits">
    <vt:lpwstr>0</vt:lpwstr>
  </property>
</Properties>
</file>

<file path=docProps/thumbnail.jpeg>
</file>